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9" r:id="rId2"/>
    <p:sldId id="256" r:id="rId3"/>
    <p:sldId id="263" r:id="rId4"/>
    <p:sldId id="262" r:id="rId5"/>
    <p:sldId id="264" r:id="rId6"/>
    <p:sldId id="265" r:id="rId7"/>
    <p:sldId id="257" r:id="rId8"/>
    <p:sldId id="261" r:id="rId9"/>
    <p:sldId id="260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4"/>
    <p:restoredTop sz="77006"/>
  </p:normalViewPr>
  <p:slideViewPr>
    <p:cSldViewPr snapToGrid="0" snapToObjects="1">
      <p:cViewPr>
        <p:scale>
          <a:sx n="84" d="100"/>
          <a:sy n="84" d="100"/>
        </p:scale>
        <p:origin x="2480" y="920"/>
      </p:cViewPr>
      <p:guideLst/>
    </p:cSldViewPr>
  </p:slideViewPr>
  <p:notesTextViewPr>
    <p:cViewPr>
      <p:scale>
        <a:sx n="170" d="100"/>
        <a:sy n="17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5EE98-EFF1-2544-8D3E-C322369139EA}" type="datetimeFigureOut">
              <a:rPr lang="en-US" smtClean="0"/>
              <a:t>4/30/22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E850C-746D-C04B-8ED8-20D22AA3A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2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</a:t>
            </a:r>
            <a:r>
              <a:rPr lang="zh-CN" altLang="en-US" dirty="0"/>
              <a:t> </a:t>
            </a:r>
            <a:r>
              <a:rPr lang="en-US" altLang="zh-CN" dirty="0"/>
              <a:t>everyone,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Bill</a:t>
            </a:r>
            <a:r>
              <a:rPr lang="zh-CN" altLang="en-US" dirty="0"/>
              <a:t> </a:t>
            </a:r>
            <a:r>
              <a:rPr lang="en-US" altLang="zh-CN" dirty="0"/>
              <a:t>Yuchen</a:t>
            </a:r>
            <a:r>
              <a:rPr lang="zh-CN" altLang="en-US" dirty="0"/>
              <a:t> </a:t>
            </a:r>
            <a:r>
              <a:rPr lang="en-US" altLang="zh-CN" dirty="0"/>
              <a:t>Lin.</a:t>
            </a:r>
            <a:r>
              <a:rPr lang="zh-CN" altLang="en-US" dirty="0"/>
              <a:t>  </a:t>
            </a:r>
            <a:r>
              <a:rPr lang="en-US" altLang="zh-CN" dirty="0"/>
              <a:t>I’m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final-year</a:t>
            </a:r>
            <a:r>
              <a:rPr lang="zh-CN" altLang="en-US" dirty="0"/>
              <a:t> </a:t>
            </a:r>
            <a:r>
              <a:rPr lang="en-US" altLang="zh-CN" dirty="0"/>
              <a:t>PhD</a:t>
            </a:r>
            <a:r>
              <a:rPr lang="zh-CN" altLang="en-US" dirty="0"/>
              <a:t> </a:t>
            </a:r>
            <a:r>
              <a:rPr lang="en-US" altLang="zh-CN" dirty="0"/>
              <a:t>student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USC,</a:t>
            </a:r>
            <a:r>
              <a:rPr lang="zh-CN" altLang="en-US" dirty="0"/>
              <a:t> </a:t>
            </a:r>
            <a:r>
              <a:rPr lang="en-US" altLang="zh-CN" dirty="0"/>
              <a:t>advised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Xiang.</a:t>
            </a:r>
            <a:r>
              <a:rPr lang="zh-CN" altLang="en-US" dirty="0"/>
              <a:t> </a:t>
            </a:r>
            <a:r>
              <a:rPr lang="en-US" altLang="zh-CN" dirty="0" err="1"/>
              <a:t>Kangmin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master</a:t>
            </a:r>
            <a:r>
              <a:rPr lang="zh-CN" altLang="en-US" dirty="0"/>
              <a:t> </a:t>
            </a:r>
            <a:r>
              <a:rPr lang="en-US" altLang="zh-CN" dirty="0"/>
              <a:t>student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USC,</a:t>
            </a:r>
            <a:r>
              <a:rPr lang="zh-CN" altLang="en-US" dirty="0"/>
              <a:t> </a:t>
            </a:r>
            <a:r>
              <a:rPr lang="en-US" altLang="zh-CN" dirty="0"/>
              <a:t>Chris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incoming</a:t>
            </a:r>
            <a:r>
              <a:rPr lang="zh-CN" altLang="en-US" dirty="0"/>
              <a:t> </a:t>
            </a:r>
            <a:r>
              <a:rPr lang="en-US" altLang="zh-CN" dirty="0"/>
              <a:t>PhD</a:t>
            </a:r>
            <a:r>
              <a:rPr lang="zh-CN" altLang="en-US" dirty="0"/>
              <a:t> </a:t>
            </a:r>
            <a:r>
              <a:rPr lang="en-US" altLang="zh-CN" dirty="0"/>
              <a:t>student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Beiwen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summer</a:t>
            </a:r>
            <a:r>
              <a:rPr lang="zh-CN" altLang="en-US" dirty="0"/>
              <a:t> </a:t>
            </a:r>
            <a:r>
              <a:rPr lang="en-US" altLang="zh-CN" dirty="0"/>
              <a:t>intern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Tsinghua</a:t>
            </a:r>
            <a:r>
              <a:rPr lang="zh-CN" altLang="en-US" dirty="0"/>
              <a:t> </a:t>
            </a:r>
            <a:r>
              <a:rPr lang="en-US" altLang="zh-CN" dirty="0"/>
              <a:t>university.</a:t>
            </a:r>
            <a:r>
              <a:rPr lang="zh-CN" altLang="en-US" dirty="0"/>
              <a:t> 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going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cross-task</a:t>
            </a:r>
            <a:r>
              <a:rPr lang="zh-CN" altLang="en-US" dirty="0"/>
              <a:t> </a:t>
            </a:r>
            <a:r>
              <a:rPr lang="en-US" altLang="zh-CN" dirty="0"/>
              <a:t>generalization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retrieval</a:t>
            </a:r>
            <a:r>
              <a:rPr lang="zh-CN" altLang="en-US" dirty="0"/>
              <a:t> </a:t>
            </a:r>
            <a:r>
              <a:rPr lang="en-US" altLang="zh-CN" dirty="0"/>
              <a:t>augmentation!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E850C-746D-C04B-8ED8-20D22AA3A0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83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understand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retrievers,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heatmap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visualize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retrieved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upstream</a:t>
            </a:r>
            <a:r>
              <a:rPr lang="zh-CN" altLang="en-US" dirty="0"/>
              <a:t> </a:t>
            </a:r>
            <a:r>
              <a:rPr lang="en-US" altLang="zh-CN" dirty="0"/>
              <a:t>tasks.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SBERT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ReCross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different,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think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 </a:t>
            </a:r>
            <a:r>
              <a:rPr lang="en-US" altLang="zh-CN" dirty="0"/>
              <a:t>deeper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utility.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E850C-746D-C04B-8ED8-20D22AA3A0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26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E850C-746D-C04B-8ED8-20D22AA3A0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Recent</a:t>
            </a:r>
            <a:r>
              <a:rPr lang="zh-CN" altLang="en-US" dirty="0"/>
              <a:t> </a:t>
            </a:r>
            <a:r>
              <a:rPr lang="en-US" altLang="zh-CN" dirty="0"/>
              <a:t>studies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promising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massively</a:t>
            </a:r>
            <a:r>
              <a:rPr lang="zh-CN" altLang="en-US" dirty="0"/>
              <a:t> </a:t>
            </a:r>
            <a:r>
              <a:rPr lang="en-US" altLang="zh-CN" dirty="0"/>
              <a:t>multi-task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Transformer</a:t>
            </a:r>
            <a:r>
              <a:rPr lang="zh-CN" altLang="en-US" dirty="0"/>
              <a:t> </a:t>
            </a:r>
            <a:r>
              <a:rPr lang="en-US" altLang="zh-CN" dirty="0"/>
              <a:t>lang</a:t>
            </a:r>
            <a:r>
              <a:rPr lang="zh-CN" altLang="en-US" dirty="0"/>
              <a:t> </a:t>
            </a:r>
            <a:r>
              <a:rPr lang="en-US" altLang="zh-CN" dirty="0"/>
              <a:t>models.</a:t>
            </a:r>
            <a:endParaRPr 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recipe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a mixture</a:t>
            </a:r>
            <a:r>
              <a:rPr lang="zh-CN" altLang="en-US" dirty="0"/>
              <a:t> </a:t>
            </a:r>
            <a:r>
              <a:rPr lang="en-US" altLang="zh-CN" dirty="0"/>
              <a:t>dataset of</a:t>
            </a:r>
            <a:r>
              <a:rPr lang="zh-CN" altLang="en-US" dirty="0"/>
              <a:t> </a:t>
            </a:r>
            <a:r>
              <a:rPr lang="en-US" altLang="zh-CN" dirty="0"/>
              <a:t>various diverse upstream tasks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shares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seq2seq</a:t>
            </a:r>
            <a:r>
              <a:rPr lang="zh-CN" altLang="en-US" dirty="0"/>
              <a:t> </a:t>
            </a:r>
            <a:r>
              <a:rPr lang="en-US" altLang="zh-CN" dirty="0"/>
              <a:t>format.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upstream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 err="1"/>
              <a:t>T_i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sentiment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 err="1"/>
              <a:t>Tj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summarization</a:t>
            </a:r>
            <a:r>
              <a:rPr lang="zh-CN" altLang="en-US" dirty="0"/>
              <a:t> </a:t>
            </a:r>
            <a:r>
              <a:rPr lang="en-US" altLang="zh-CN" dirty="0"/>
              <a:t>task.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seq2seq</a:t>
            </a:r>
            <a:r>
              <a:rPr lang="zh-CN" altLang="en-US" dirty="0"/>
              <a:t> </a:t>
            </a:r>
            <a:r>
              <a:rPr lang="en-US" altLang="zh-CN" dirty="0"/>
              <a:t>format.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combined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fine-tune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pre-trained</a:t>
            </a:r>
            <a:r>
              <a:rPr lang="zh-CN" altLang="en-US" dirty="0"/>
              <a:t> </a:t>
            </a:r>
            <a:r>
              <a:rPr lang="en-US" altLang="zh-CN" dirty="0"/>
              <a:t>seq2seq</a:t>
            </a:r>
            <a:r>
              <a:rPr lang="zh-CN" altLang="en-US" dirty="0"/>
              <a:t> </a:t>
            </a:r>
            <a:r>
              <a:rPr lang="en-US" altLang="zh-CN" dirty="0"/>
              <a:t>LM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BART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T5,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powerful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upstream</a:t>
            </a:r>
            <a:r>
              <a:rPr lang="zh-CN" altLang="en-US" dirty="0"/>
              <a:t> </a:t>
            </a:r>
            <a:r>
              <a:rPr lang="en-US" altLang="zh-CN" dirty="0"/>
              <a:t>tasks.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E850C-746D-C04B-8ED8-20D22AA3A0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11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Beyond</a:t>
            </a:r>
            <a:r>
              <a:rPr lang="zh-CN" altLang="en-US" dirty="0"/>
              <a:t> </a:t>
            </a:r>
            <a:r>
              <a:rPr lang="en-US" altLang="zh-CN" dirty="0"/>
              <a:t>multi-tasking,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particular</a:t>
            </a:r>
            <a:r>
              <a:rPr lang="zh-CN" altLang="en-US" dirty="0"/>
              <a:t> </a:t>
            </a:r>
            <a:r>
              <a:rPr lang="en-US" altLang="zh-CN" dirty="0"/>
              <a:t>benefit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massive</a:t>
            </a:r>
            <a:r>
              <a:rPr lang="zh-CN" altLang="en-US" dirty="0"/>
              <a:t> </a:t>
            </a:r>
            <a:r>
              <a:rPr lang="en-US" altLang="zh-CN" dirty="0"/>
              <a:t>multi-task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cross-task</a:t>
            </a:r>
            <a:r>
              <a:rPr lang="zh-CN" altLang="en-US" dirty="0"/>
              <a:t> </a:t>
            </a:r>
            <a:r>
              <a:rPr lang="en-US" altLang="zh-CN" dirty="0"/>
              <a:t>generalization</a:t>
            </a:r>
            <a:r>
              <a:rPr lang="zh-CN" altLang="en-US" dirty="0"/>
              <a:t> </a:t>
            </a:r>
            <a:r>
              <a:rPr lang="en-US" altLang="zh-CN" dirty="0" err="1"/>
              <a:t>ablity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concrete</a:t>
            </a:r>
            <a:r>
              <a:rPr lang="zh-CN" altLang="en-US" dirty="0"/>
              <a:t> </a:t>
            </a:r>
            <a:r>
              <a:rPr lang="en-US" altLang="zh-CN" dirty="0"/>
              <a:t>examples.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CrossFit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fine-tunes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BART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160</a:t>
            </a:r>
            <a:r>
              <a:rPr lang="zh-CN" altLang="en-US" dirty="0"/>
              <a:t> </a:t>
            </a:r>
            <a:r>
              <a:rPr lang="en-US" altLang="zh-CN" dirty="0"/>
              <a:t>diverse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unseen</a:t>
            </a:r>
            <a:r>
              <a:rPr lang="zh-CN" altLang="en-US" dirty="0"/>
              <a:t> </a:t>
            </a:r>
            <a:r>
              <a:rPr lang="en-US" altLang="zh-CN" dirty="0"/>
              <a:t>task,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annotated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upstream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generalize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task.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few-shot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setup,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assume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annotations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necessary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generalization.</a:t>
            </a:r>
            <a:r>
              <a:rPr lang="zh-CN" altLang="en-US" dirty="0"/>
              <a:t> </a:t>
            </a:r>
            <a:r>
              <a:rPr lang="en-US" altLang="zh-CN" dirty="0"/>
              <a:t>Therefore,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limited.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Later,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r>
              <a:rPr lang="zh-CN" altLang="en-US" dirty="0"/>
              <a:t> </a:t>
            </a: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FLAN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 err="1"/>
              <a:t>huggingface</a:t>
            </a:r>
            <a:r>
              <a:rPr lang="en-US" altLang="zh-CN" dirty="0"/>
              <a:t>-based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r>
              <a:rPr lang="zh-CN" altLang="en-US" dirty="0"/>
              <a:t> </a:t>
            </a: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T0.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templates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unify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upstream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produced</a:t>
            </a:r>
            <a:r>
              <a:rPr lang="zh-CN" altLang="en-US" dirty="0"/>
              <a:t> </a:t>
            </a:r>
            <a:r>
              <a:rPr lang="en-US" altLang="zh-CN" dirty="0"/>
              <a:t>multi-task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promising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zero-shot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generalization.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paper,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improving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generalization</a:t>
            </a:r>
            <a:r>
              <a:rPr lang="zh-CN" altLang="en-US" dirty="0"/>
              <a:t> </a:t>
            </a:r>
            <a:r>
              <a:rPr lang="en-US" altLang="zh-CN" dirty="0"/>
              <a:t>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T0.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E850C-746D-C04B-8ED8-20D22AA3A0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formulate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cross-task</a:t>
            </a:r>
            <a:r>
              <a:rPr lang="zh-CN" altLang="en-US" dirty="0"/>
              <a:t> </a:t>
            </a:r>
            <a:r>
              <a:rPr lang="en-US" altLang="zh-CN" dirty="0"/>
              <a:t>generalization</a:t>
            </a:r>
            <a:r>
              <a:rPr lang="zh-CN" altLang="en-US" dirty="0"/>
              <a:t> </a:t>
            </a:r>
            <a:r>
              <a:rPr lang="en-US" altLang="zh-CN" dirty="0"/>
              <a:t>here.</a:t>
            </a:r>
          </a:p>
          <a:p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multi-task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r>
              <a:rPr lang="zh-CN" altLang="en-US" dirty="0"/>
              <a:t> </a:t>
            </a:r>
            <a:r>
              <a:rPr lang="en-US" altLang="zh-CN" dirty="0"/>
              <a:t>model,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perform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never</a:t>
            </a:r>
            <a:r>
              <a:rPr lang="zh-CN" altLang="en-US" dirty="0"/>
              <a:t> </a:t>
            </a:r>
            <a:r>
              <a:rPr lang="en-US" altLang="zh-CN" dirty="0"/>
              <a:t>seen</a:t>
            </a:r>
            <a:r>
              <a:rPr lang="zh-CN" altLang="en-US" dirty="0"/>
              <a:t> </a:t>
            </a:r>
            <a:r>
              <a:rPr lang="en-US" altLang="zh-CN" dirty="0"/>
              <a:t>before.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situation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unlabeled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examples.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unseen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 err="1"/>
              <a:t>U_i</a:t>
            </a:r>
            <a:r>
              <a:rPr lang="zh-CN" altLang="en-US" dirty="0"/>
              <a:t> </a:t>
            </a:r>
            <a:r>
              <a:rPr lang="en-US" altLang="zh-CN" dirty="0"/>
              <a:t>here,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unlabeled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 err="1"/>
              <a:t>Q_i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examples,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texts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outputs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all.</a:t>
            </a:r>
            <a:r>
              <a:rPr lang="zh-CN" altLang="en-US" dirty="0"/>
              <a:t> </a:t>
            </a:r>
            <a:r>
              <a:rPr lang="en-US" altLang="zh-CN" dirty="0"/>
              <a:t>Therefore,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zero-shot</a:t>
            </a:r>
            <a:r>
              <a:rPr lang="zh-CN" altLang="en-US" dirty="0"/>
              <a:t> </a:t>
            </a:r>
            <a:r>
              <a:rPr lang="en-US" altLang="zh-CN" dirty="0"/>
              <a:t>setting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generalization,</a:t>
            </a:r>
            <a:r>
              <a:rPr lang="zh-CN" altLang="en-US" dirty="0"/>
              <a:t> </a:t>
            </a:r>
            <a:r>
              <a:rPr lang="en-US" altLang="zh-CN" dirty="0"/>
              <a:t>yet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unlabeled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task.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E850C-746D-C04B-8ED8-20D22AA3A0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41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multi-task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retrieve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additional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relevant</a:t>
            </a:r>
            <a:r>
              <a:rPr lang="zh-CN" altLang="en-US" dirty="0"/>
              <a:t> </a:t>
            </a:r>
            <a:r>
              <a:rPr lang="en-US" altLang="zh-CN" dirty="0"/>
              <a:t>skills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re-learning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generalize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tasks.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motivating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figure,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retrieved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relevant</a:t>
            </a:r>
            <a:r>
              <a:rPr lang="zh-CN" altLang="en-US" dirty="0"/>
              <a:t> </a:t>
            </a:r>
            <a:r>
              <a:rPr lang="en-US" altLang="zh-CN" dirty="0"/>
              <a:t>skills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unseen</a:t>
            </a:r>
            <a:r>
              <a:rPr lang="zh-CN" altLang="en-US" dirty="0"/>
              <a:t> </a:t>
            </a:r>
            <a:r>
              <a:rPr lang="en-US" altLang="zh-CN" dirty="0"/>
              <a:t>task.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E850C-746D-C04B-8ED8-20D22AA3A0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90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benefit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retrieval</a:t>
            </a:r>
            <a:r>
              <a:rPr lang="zh-CN" altLang="en-US" dirty="0"/>
              <a:t> </a:t>
            </a:r>
            <a:r>
              <a:rPr lang="en-US" altLang="zh-CN" dirty="0"/>
              <a:t>augmentation,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novel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named</a:t>
            </a:r>
            <a:r>
              <a:rPr lang="zh-CN" altLang="en-US" dirty="0"/>
              <a:t> </a:t>
            </a:r>
            <a:r>
              <a:rPr lang="en-US" altLang="zh-CN" dirty="0" err="1"/>
              <a:t>ReCross</a:t>
            </a:r>
            <a:r>
              <a:rPr lang="en-US" altLang="zh-CN" dirty="0"/>
              <a:t>.</a:t>
            </a:r>
          </a:p>
          <a:p>
            <a:r>
              <a:rPr lang="en-US" altLang="zh-CN" dirty="0" err="1"/>
              <a:t>ReCross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ranking</a:t>
            </a:r>
            <a:r>
              <a:rPr lang="zh-CN" altLang="en-US" dirty="0"/>
              <a:t> </a:t>
            </a:r>
            <a:r>
              <a:rPr lang="en-US" altLang="zh-CN" dirty="0"/>
              <a:t>stages.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ranking</a:t>
            </a:r>
            <a:r>
              <a:rPr lang="zh-CN" altLang="en-US" dirty="0"/>
              <a:t> </a:t>
            </a:r>
            <a:r>
              <a:rPr lang="en-US" altLang="zh-CN" dirty="0"/>
              <a:t>stage,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encode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encode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initial</a:t>
            </a:r>
            <a:r>
              <a:rPr lang="zh-CN" altLang="en-US" dirty="0"/>
              <a:t> </a:t>
            </a:r>
            <a:r>
              <a:rPr lang="en-US" altLang="zh-CN" dirty="0"/>
              <a:t>candidates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pre-computed</a:t>
            </a:r>
            <a:r>
              <a:rPr lang="zh-CN" altLang="en-US" dirty="0"/>
              <a:t> </a:t>
            </a:r>
            <a:r>
              <a:rPr lang="en-US" altLang="zh-CN" dirty="0"/>
              <a:t>dense</a:t>
            </a:r>
            <a:r>
              <a:rPr lang="zh-CN" altLang="en-US" dirty="0"/>
              <a:t> </a:t>
            </a:r>
            <a:r>
              <a:rPr lang="en-US" altLang="zh-CN" dirty="0"/>
              <a:t>index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upstream</a:t>
            </a:r>
            <a:r>
              <a:rPr lang="zh-CN" altLang="en-US" dirty="0"/>
              <a:t> </a:t>
            </a:r>
            <a:r>
              <a:rPr lang="en-US" altLang="zh-CN" dirty="0"/>
              <a:t>data.</a:t>
            </a:r>
            <a:r>
              <a:rPr lang="zh-CN" altLang="en-US" dirty="0"/>
              <a:t> 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maximum</a:t>
            </a:r>
            <a:r>
              <a:rPr lang="zh-CN" altLang="en-US" dirty="0"/>
              <a:t> </a:t>
            </a:r>
            <a:r>
              <a:rPr lang="en-US" altLang="zh-CN" dirty="0"/>
              <a:t>inner</a:t>
            </a:r>
            <a:r>
              <a:rPr lang="zh-CN" altLang="en-US" dirty="0"/>
              <a:t> </a:t>
            </a:r>
            <a:r>
              <a:rPr lang="en-US" altLang="zh-CN" dirty="0"/>
              <a:t>product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extremely</a:t>
            </a:r>
            <a:r>
              <a:rPr lang="zh-CN" altLang="en-US" dirty="0"/>
              <a:t> </a:t>
            </a:r>
            <a:r>
              <a:rPr lang="en-US" altLang="zh-CN" dirty="0"/>
              <a:t>efficient.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initial</a:t>
            </a:r>
            <a:r>
              <a:rPr lang="zh-CN" altLang="en-US" dirty="0"/>
              <a:t> </a:t>
            </a:r>
            <a:r>
              <a:rPr lang="en-US" altLang="zh-CN" dirty="0"/>
              <a:t>canadines,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powerful</a:t>
            </a:r>
            <a:r>
              <a:rPr lang="zh-CN" altLang="en-US" dirty="0"/>
              <a:t> </a:t>
            </a:r>
            <a:r>
              <a:rPr lang="en-US" altLang="zh-CN" dirty="0" err="1"/>
              <a:t>reranker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pair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candidate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justify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suitability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certain</a:t>
            </a:r>
            <a:r>
              <a:rPr lang="zh-CN" altLang="en-US" dirty="0"/>
              <a:t> </a:t>
            </a:r>
            <a:r>
              <a:rPr lang="en-US" altLang="zh-CN" dirty="0"/>
              <a:t>candidate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result.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Finally,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sub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candidates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ranked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upstream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generalize</a:t>
            </a:r>
            <a:r>
              <a:rPr lang="zh-CN" altLang="en-US" dirty="0"/>
              <a:t> </a:t>
            </a:r>
            <a:r>
              <a:rPr lang="en-US" altLang="zh-CN" dirty="0"/>
              <a:t>towards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task.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E850C-746D-C04B-8ED8-20D22AA3A0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16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Specifically,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dense</a:t>
            </a:r>
            <a:r>
              <a:rPr lang="zh-CN" altLang="en-US" dirty="0"/>
              <a:t> </a:t>
            </a:r>
            <a:r>
              <a:rPr lang="en-US" altLang="zh-CN" dirty="0"/>
              <a:t>index,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  <a:r>
              <a:rPr lang="zh-CN" altLang="en-US" dirty="0"/>
              <a:t> </a:t>
            </a:r>
            <a:r>
              <a:rPr lang="en-US" altLang="zh-CN" dirty="0"/>
              <a:t>layers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upstream</a:t>
            </a:r>
            <a:r>
              <a:rPr lang="zh-CN" altLang="en-US" dirty="0"/>
              <a:t> </a:t>
            </a:r>
            <a:r>
              <a:rPr lang="en-US" altLang="zh-CN" dirty="0"/>
              <a:t>model,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encoder-decoder</a:t>
            </a:r>
            <a:r>
              <a:rPr lang="zh-CN" altLang="en-US" dirty="0"/>
              <a:t> </a:t>
            </a:r>
            <a:r>
              <a:rPr lang="en-US" altLang="zh-CN" dirty="0"/>
              <a:t>architecture.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decoders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dense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representations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upstream</a:t>
            </a:r>
            <a:r>
              <a:rPr lang="zh-CN" altLang="en-US" dirty="0"/>
              <a:t> </a:t>
            </a:r>
            <a:r>
              <a:rPr lang="en-US" altLang="zh-CN" dirty="0"/>
              <a:t>data.</a:t>
            </a:r>
            <a:r>
              <a:rPr lang="zh-CN" altLang="en-US" dirty="0"/>
              <a:t> 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dense</a:t>
            </a:r>
            <a:r>
              <a:rPr lang="zh-CN" altLang="en-US" dirty="0"/>
              <a:t> </a:t>
            </a:r>
            <a:r>
              <a:rPr lang="en-US" altLang="zh-CN" dirty="0"/>
              <a:t>vectors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form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dense</a:t>
            </a:r>
            <a:r>
              <a:rPr lang="zh-CN" altLang="en-US" dirty="0"/>
              <a:t> </a:t>
            </a:r>
            <a:r>
              <a:rPr lang="en-US" altLang="zh-CN" dirty="0"/>
              <a:t>index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MIPS</a:t>
            </a:r>
            <a:r>
              <a:rPr lang="zh-CN" altLang="en-US" dirty="0"/>
              <a:t> </a:t>
            </a:r>
            <a:r>
              <a:rPr lang="en-US" altLang="zh-CN" dirty="0"/>
              <a:t>query.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distant</a:t>
            </a:r>
            <a:r>
              <a:rPr lang="zh-CN" altLang="en-US" dirty="0"/>
              <a:t> </a:t>
            </a:r>
            <a:r>
              <a:rPr lang="en-US" altLang="zh-CN" dirty="0"/>
              <a:t>supervision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reranker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reranker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 err="1"/>
              <a:t>corss</a:t>
            </a:r>
            <a:r>
              <a:rPr lang="en-US" altLang="zh-CN" dirty="0"/>
              <a:t>-attention</a:t>
            </a:r>
            <a:r>
              <a:rPr lang="zh-CN" altLang="en-US" dirty="0"/>
              <a:t> </a:t>
            </a:r>
            <a:r>
              <a:rPr lang="en-US" altLang="zh-CN" dirty="0"/>
              <a:t>encoder,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Roberta-base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practice</a:t>
            </a:r>
            <a:r>
              <a:rPr lang="zh-CN" altLang="en-US" dirty="0"/>
              <a:t> </a:t>
            </a:r>
            <a:r>
              <a:rPr lang="en-US" altLang="zh-CN" dirty="0"/>
              <a:t>here.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motivation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dense</a:t>
            </a:r>
            <a:r>
              <a:rPr lang="zh-CN" altLang="en-US" dirty="0"/>
              <a:t> </a:t>
            </a:r>
            <a:r>
              <a:rPr lang="en-US" altLang="zh-CN" dirty="0"/>
              <a:t>retriever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rounds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estimate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utility</a:t>
            </a:r>
            <a:r>
              <a:rPr lang="zh-CN" altLang="en-US" dirty="0"/>
              <a:t> </a:t>
            </a:r>
            <a:r>
              <a:rPr lang="en-US" altLang="zh-CN" dirty="0"/>
              <a:t>scores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candidates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looking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loss.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leave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detailed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paper.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E850C-746D-C04B-8ED8-20D22AA3A0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96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evaluation,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unseen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upstream</a:t>
            </a:r>
            <a:r>
              <a:rPr lang="zh-CN" altLang="en-US" dirty="0"/>
              <a:t> </a:t>
            </a:r>
            <a:r>
              <a:rPr lang="en-US" altLang="zh-CN" dirty="0"/>
              <a:t>data,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BART0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base</a:t>
            </a:r>
            <a:r>
              <a:rPr lang="zh-CN" altLang="en-US" dirty="0"/>
              <a:t> </a:t>
            </a:r>
            <a:r>
              <a:rPr lang="en-US" altLang="zh-CN" dirty="0"/>
              <a:t>LM,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comparable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T0</a:t>
            </a:r>
            <a:r>
              <a:rPr lang="zh-CN" altLang="en-US" dirty="0"/>
              <a:t> </a:t>
            </a:r>
            <a:r>
              <a:rPr lang="en-US" altLang="zh-CN" dirty="0"/>
              <a:t>yet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smaller.</a:t>
            </a:r>
            <a:r>
              <a:rPr lang="zh-CN" altLang="en-US" dirty="0"/>
              <a:t> </a:t>
            </a:r>
            <a:r>
              <a:rPr lang="en-US" altLang="zh-CN" dirty="0"/>
              <a:t>Considering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evaluating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scale,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BART0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base</a:t>
            </a:r>
            <a:r>
              <a:rPr lang="zh-CN" altLang="en-US" dirty="0"/>
              <a:t> </a:t>
            </a:r>
            <a:r>
              <a:rPr lang="en-US" altLang="zh-CN" dirty="0"/>
              <a:t>model.</a:t>
            </a:r>
            <a:r>
              <a:rPr lang="zh-CN" altLang="en-US" dirty="0"/>
              <a:t> </a:t>
            </a:r>
            <a:r>
              <a:rPr lang="en-US" altLang="zh-CN" dirty="0"/>
              <a:t>Then,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baseline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retrieval.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kind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retrieval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methods,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times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set.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overall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pretty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retrieval.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expected.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 err="1"/>
              <a:t>SentenceBERT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index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retrieving,</a:t>
            </a:r>
            <a:r>
              <a:rPr lang="zh-CN" altLang="en-US" dirty="0"/>
              <a:t> 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semantic-based</a:t>
            </a:r>
            <a:r>
              <a:rPr lang="zh-CN" altLang="en-US" dirty="0"/>
              <a:t> </a:t>
            </a:r>
            <a:r>
              <a:rPr lang="en-US" altLang="zh-CN" dirty="0"/>
              <a:t>retrieval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too.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 err="1"/>
              <a:t>ReCross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reranker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improved,</a:t>
            </a:r>
            <a:r>
              <a:rPr lang="zh-CN" altLang="en-US" dirty="0"/>
              <a:t> </a:t>
            </a:r>
            <a:r>
              <a:rPr lang="en-US" altLang="zh-CN" dirty="0"/>
              <a:t>meaning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BART0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powerful.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 err="1"/>
              <a:t>reranker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improved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results.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median,</a:t>
            </a:r>
            <a:r>
              <a:rPr lang="zh-CN" altLang="en-US" dirty="0"/>
              <a:t> </a:t>
            </a:r>
            <a:r>
              <a:rPr lang="en-US" altLang="zh-CN" dirty="0" err="1"/>
              <a:t>ReCross</a:t>
            </a:r>
            <a:r>
              <a:rPr lang="zh-CN" altLang="en-US" dirty="0"/>
              <a:t> </a:t>
            </a:r>
            <a:r>
              <a:rPr lang="en-US" altLang="zh-CN" dirty="0"/>
              <a:t>improved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points.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E850C-746D-C04B-8ED8-20D22AA3A0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70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ablation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paper.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compare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settings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sizes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sets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retrieved</a:t>
            </a:r>
            <a:r>
              <a:rPr lang="zh-CN" altLang="en-US" dirty="0"/>
              <a:t> </a:t>
            </a:r>
            <a:r>
              <a:rPr lang="en-US" altLang="zh-CN" dirty="0"/>
              <a:t>data,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upsampling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reranking.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E850C-746D-C04B-8ED8-20D22AA3A0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56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774E0-4409-386A-194E-F89853347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F9FA5-956F-7211-CBD8-FEBB15B56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BA8E5-90AC-BCBF-022C-02BCA395B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85802-5A79-744A-A8A5-F8EE0D4513A5}" type="datetimeFigureOut">
              <a:rPr lang="en-US" smtClean="0"/>
              <a:t>4/30/22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ECF7A-3833-3D88-747B-6C9313EB7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8C063-7578-5496-A165-53FA8F57A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DBEF-FD13-7C49-805F-CE8151B3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66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95068-3393-D7E4-0E91-A1898558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D53042-2985-E0A2-A987-66B34CB90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035D0-BC6D-B264-1A04-E3B2BAA94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85802-5A79-744A-A8A5-F8EE0D4513A5}" type="datetimeFigureOut">
              <a:rPr lang="en-US" smtClean="0"/>
              <a:t>4/30/22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143A1-720E-E175-EF56-1CD07C60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5B7D2-807E-A0FB-88B0-025F9FB7E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DBEF-FD13-7C49-805F-CE8151B3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08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D8709A-4309-A55E-D82D-D016D95C1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882E7-BF5D-00E4-32EE-C31F7346A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CAD02-9F1A-5A86-986F-BD69FD489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85802-5A79-744A-A8A5-F8EE0D4513A5}" type="datetimeFigureOut">
              <a:rPr lang="en-US" smtClean="0"/>
              <a:t>4/30/22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F328F-63CC-384B-C79D-1C1217E42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42C1B-2214-F720-0F71-33CA9D71C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DBEF-FD13-7C49-805F-CE8151B3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2A06-91DD-4A28-C00A-BB7324398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D9FDC-7E95-53E0-0B1C-5E10429A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F648A-4B45-1342-3A71-ECBF67D79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85802-5A79-744A-A8A5-F8EE0D4513A5}" type="datetimeFigureOut">
              <a:rPr lang="en-US" smtClean="0"/>
              <a:t>4/30/22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55813-FACC-AEF4-B1DE-8AA38773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6BD0B-73A1-46B8-39B2-4F285C3E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DBEF-FD13-7C49-805F-CE8151B3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98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3754-05C8-848E-F6C6-EFA654F4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54960-EA80-62DC-7B81-B49EBFA32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5307-7B2E-1D7E-F74D-015261A28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85802-5A79-744A-A8A5-F8EE0D4513A5}" type="datetimeFigureOut">
              <a:rPr lang="en-US" smtClean="0"/>
              <a:t>4/30/22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6F0F8-8BBC-3000-6059-AFA4FF49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02941-6E18-A9AE-E0A5-4F6F18AB5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DBEF-FD13-7C49-805F-CE8151B3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93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6A48-AE27-7E94-5446-1A097F3C4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3391F-925B-9787-17D1-96880D99E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80646B-6D61-DBE9-9733-2F64654FF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2364B-DB15-061B-E397-2B60A730B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85802-5A79-744A-A8A5-F8EE0D4513A5}" type="datetimeFigureOut">
              <a:rPr lang="en-US" smtClean="0"/>
              <a:t>4/30/22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29554-F1CD-1390-7724-42A389986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5B83D-3D75-2559-271E-86A9EB14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DBEF-FD13-7C49-805F-CE8151B3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49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DABD-1C98-46EC-3FA7-B8EDAC311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B4CF7-B48B-A2CE-1579-645096ED8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862F3-3C6B-8572-2952-1A91A3003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31B64D-6341-F8CA-8630-4C4BE8594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9C373-121B-EBA8-8E3A-C0E3C393C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936EEC-349C-0813-90D7-8246DF1CB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85802-5A79-744A-A8A5-F8EE0D4513A5}" type="datetimeFigureOut">
              <a:rPr lang="en-US" smtClean="0"/>
              <a:t>4/30/22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72709-6A02-7B46-8A06-2D19487BD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F0C288-1B0D-A8A1-7E6C-58D49A78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DBEF-FD13-7C49-805F-CE8151B3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9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993A-7E5F-507C-C539-2BF44267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52F61C-7178-4635-3F74-14D7FBC27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85802-5A79-744A-A8A5-F8EE0D4513A5}" type="datetimeFigureOut">
              <a:rPr lang="en-US" smtClean="0"/>
              <a:t>4/30/22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1BDEA-C1ED-981D-56D2-2009B6E5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903D5-A2F1-4E13-CE4F-0FB9532FC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DBEF-FD13-7C49-805F-CE8151B3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60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B50AF9-6476-213D-9C29-A444B8D85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85802-5A79-744A-A8A5-F8EE0D4513A5}" type="datetimeFigureOut">
              <a:rPr lang="en-US" smtClean="0"/>
              <a:t>4/30/22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8E989-3E0B-3457-D740-82AEFCD34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CE27E-B3AD-26E7-897A-DC47DE72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DBEF-FD13-7C49-805F-CE8151B3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92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5593-A9DA-D84B-0E5F-5845FB33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2F28E-DED8-B598-9195-B62AB48F0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8D007-F5F2-2F12-CB3B-4AE0A6853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E34E9-B25F-75DD-41E5-4E7846CEF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85802-5A79-744A-A8A5-F8EE0D4513A5}" type="datetimeFigureOut">
              <a:rPr lang="en-US" smtClean="0"/>
              <a:t>4/30/22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916DC-B553-6405-8327-71329FB91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9DBA9-E9A9-0312-786A-9D90F002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DBEF-FD13-7C49-805F-CE8151B3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6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D83BD-BE3A-98F7-8DF1-4B8FD48DA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5FD8E8-579B-0A4B-FB45-4860A221B4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FADDF-1C4B-B546-F81B-B217F005B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9ED769-12CA-65A5-A488-261BC4D54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85802-5A79-744A-A8A5-F8EE0D4513A5}" type="datetimeFigureOut">
              <a:rPr lang="en-US" smtClean="0"/>
              <a:t>4/30/22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39702-90E6-CE29-C8F3-5571EAC9A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0D679-4B62-DBD9-8419-E951B261C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DBEF-FD13-7C49-805F-CE8151B3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89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4AFA1F-F959-0AC3-A566-6A8848A1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4DE35-DABE-2B13-ED65-B354F78A9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43121-52FC-8E1F-6999-A769A667C8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85802-5A79-744A-A8A5-F8EE0D4513A5}" type="datetimeFigureOut">
              <a:rPr lang="en-US" smtClean="0"/>
              <a:t>4/30/22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522F5-2BA6-19BE-23AB-D25903A8D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BB27A-0E87-EEDA-0E7C-21DF1E293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BDBEF-FD13-7C49-805F-CE8151B3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4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4.png"/><Relationship Id="rId3" Type="http://schemas.openxmlformats.org/officeDocument/2006/relationships/audio" Target="../media/media2.m4a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20.png"/><Relationship Id="rId2" Type="http://schemas.microsoft.com/office/2007/relationships/media" Target="../media/media2.m4a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7.png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5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40.png"/><Relationship Id="rId30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26" Type="http://schemas.openxmlformats.org/officeDocument/2006/relationships/image" Target="../media/image21.svg"/><Relationship Id="rId3" Type="http://schemas.openxmlformats.org/officeDocument/2006/relationships/audio" Target="../media/media3.m4a"/><Relationship Id="rId21" Type="http://schemas.openxmlformats.org/officeDocument/2006/relationships/image" Target="../media/image16.png"/><Relationship Id="rId7" Type="http://schemas.openxmlformats.org/officeDocument/2006/relationships/image" Target="../media/image29.png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2" Type="http://schemas.microsoft.com/office/2007/relationships/media" Target="../media/media3.m4a"/><Relationship Id="rId16" Type="http://schemas.openxmlformats.org/officeDocument/2006/relationships/image" Target="../media/image11.svg"/><Relationship Id="rId20" Type="http://schemas.openxmlformats.org/officeDocument/2006/relationships/image" Target="../media/image15.svg"/><Relationship Id="rId29" Type="http://schemas.openxmlformats.org/officeDocument/2006/relationships/image" Target="../media/image24.png"/><Relationship Id="rId1" Type="http://schemas.openxmlformats.org/officeDocument/2006/relationships/tags" Target="../tags/tag2.xml"/><Relationship Id="rId6" Type="http://schemas.openxmlformats.org/officeDocument/2006/relationships/image" Target="../media/image26.png"/><Relationship Id="rId11" Type="http://schemas.openxmlformats.org/officeDocument/2006/relationships/image" Target="../media/image6.png"/><Relationship Id="rId24" Type="http://schemas.openxmlformats.org/officeDocument/2006/relationships/image" Target="../media/image19.svg"/><Relationship Id="rId5" Type="http://schemas.openxmlformats.org/officeDocument/2006/relationships/notesSlide" Target="../notesSlides/notesSlide3.xml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28" Type="http://schemas.openxmlformats.org/officeDocument/2006/relationships/image" Target="../media/image23.svg"/><Relationship Id="rId10" Type="http://schemas.openxmlformats.org/officeDocument/2006/relationships/image" Target="../media/image32.png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1.png"/><Relationship Id="rId14" Type="http://schemas.openxmlformats.org/officeDocument/2006/relationships/image" Target="../media/image9.svg"/><Relationship Id="rId22" Type="http://schemas.openxmlformats.org/officeDocument/2006/relationships/image" Target="../media/image17.svg"/><Relationship Id="rId27" Type="http://schemas.openxmlformats.org/officeDocument/2006/relationships/image" Target="../media/image22.png"/><Relationship Id="rId30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9" Type="http://schemas.openxmlformats.org/officeDocument/2006/relationships/image" Target="../media/image17.svg"/><Relationship Id="rId3" Type="http://schemas.openxmlformats.org/officeDocument/2006/relationships/audio" Target="../media/media4.m4a"/><Relationship Id="rId34" Type="http://schemas.openxmlformats.org/officeDocument/2006/relationships/image" Target="../media/image12.png"/><Relationship Id="rId42" Type="http://schemas.openxmlformats.org/officeDocument/2006/relationships/image" Target="../media/image20.png"/><Relationship Id="rId7" Type="http://schemas.openxmlformats.org/officeDocument/2006/relationships/image" Target="../media/image34.png"/><Relationship Id="rId33" Type="http://schemas.openxmlformats.org/officeDocument/2006/relationships/image" Target="../media/image11.svg"/><Relationship Id="rId38" Type="http://schemas.openxmlformats.org/officeDocument/2006/relationships/image" Target="../media/image16.png"/><Relationship Id="rId46" Type="http://schemas.openxmlformats.org/officeDocument/2006/relationships/image" Target="../media/image4.png"/><Relationship Id="rId2" Type="http://schemas.microsoft.com/office/2007/relationships/media" Target="../media/media4.m4a"/><Relationship Id="rId29" Type="http://schemas.openxmlformats.org/officeDocument/2006/relationships/image" Target="../media/image7.svg"/><Relationship Id="rId41" Type="http://schemas.openxmlformats.org/officeDocument/2006/relationships/image" Target="../media/image19.svg"/><Relationship Id="rId1" Type="http://schemas.openxmlformats.org/officeDocument/2006/relationships/tags" Target="../tags/tag3.xml"/><Relationship Id="rId6" Type="http://schemas.openxmlformats.org/officeDocument/2006/relationships/image" Target="../media/image33.png"/><Relationship Id="rId32" Type="http://schemas.openxmlformats.org/officeDocument/2006/relationships/image" Target="../media/image10.png"/><Relationship Id="rId37" Type="http://schemas.openxmlformats.org/officeDocument/2006/relationships/image" Target="../media/image15.svg"/><Relationship Id="rId40" Type="http://schemas.openxmlformats.org/officeDocument/2006/relationships/image" Target="../media/image18.png"/><Relationship Id="rId45" Type="http://schemas.openxmlformats.org/officeDocument/2006/relationships/image" Target="../media/image23.svg"/><Relationship Id="rId5" Type="http://schemas.openxmlformats.org/officeDocument/2006/relationships/notesSlide" Target="../notesSlides/notesSlide4.xml"/><Relationship Id="rId28" Type="http://schemas.openxmlformats.org/officeDocument/2006/relationships/image" Target="../media/image6.png"/><Relationship Id="rId36" Type="http://schemas.openxmlformats.org/officeDocument/2006/relationships/image" Target="../media/image14.png"/><Relationship Id="rId31" Type="http://schemas.openxmlformats.org/officeDocument/2006/relationships/image" Target="../media/image9.svg"/><Relationship Id="rId44" Type="http://schemas.openxmlformats.org/officeDocument/2006/relationships/image" Target="../media/image2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Relationship Id="rId27" Type="http://schemas.openxmlformats.org/officeDocument/2006/relationships/image" Target="../media/image260.png"/><Relationship Id="rId30" Type="http://schemas.openxmlformats.org/officeDocument/2006/relationships/image" Target="../media/image8.png"/><Relationship Id="rId35" Type="http://schemas.openxmlformats.org/officeDocument/2006/relationships/image" Target="../media/image13.svg"/><Relationship Id="rId43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11.svg"/><Relationship Id="rId3" Type="http://schemas.openxmlformats.org/officeDocument/2006/relationships/audio" Target="../media/media5.m4a"/><Relationship Id="rId21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10.png"/><Relationship Id="rId2" Type="http://schemas.microsoft.com/office/2007/relationships/media" Target="../media/media5.m4a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24" Type="http://schemas.openxmlformats.org/officeDocument/2006/relationships/image" Target="../media/image36.png"/><Relationship Id="rId5" Type="http://schemas.openxmlformats.org/officeDocument/2006/relationships/notesSlide" Target="../notesSlides/notesSlide5.xml"/><Relationship Id="rId15" Type="http://schemas.openxmlformats.org/officeDocument/2006/relationships/image" Target="../media/image17.svg"/><Relationship Id="rId23" Type="http://schemas.openxmlformats.org/officeDocument/2006/relationships/image" Target="../media/image35.svg"/><Relationship Id="rId28" Type="http://schemas.openxmlformats.org/officeDocument/2006/relationships/image" Target="../media/image4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svg"/><Relationship Id="rId14" Type="http://schemas.openxmlformats.org/officeDocument/2006/relationships/image" Target="../media/image16.png"/><Relationship Id="rId22" Type="http://schemas.openxmlformats.org/officeDocument/2006/relationships/image" Target="../media/image34.png"/><Relationship Id="rId27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1.png"/><Relationship Id="rId39" Type="http://schemas.openxmlformats.org/officeDocument/2006/relationships/image" Target="../media/image4.png"/><Relationship Id="rId3" Type="http://schemas.openxmlformats.org/officeDocument/2006/relationships/audio" Target="../media/media6.m4a"/><Relationship Id="rId34" Type="http://schemas.openxmlformats.org/officeDocument/2006/relationships/image" Target="../media/image17.sv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33" Type="http://schemas.openxmlformats.org/officeDocument/2006/relationships/image" Target="../media/image16.png"/><Relationship Id="rId38" Type="http://schemas.openxmlformats.org/officeDocument/2006/relationships/image" Target="../media/image7.svg"/><Relationship Id="rId2" Type="http://schemas.microsoft.com/office/2007/relationships/media" Target="../media/media6.m4a"/><Relationship Id="rId16" Type="http://schemas.openxmlformats.org/officeDocument/2006/relationships/image" Target="../media/image44.png"/><Relationship Id="rId29" Type="http://schemas.openxmlformats.org/officeDocument/2006/relationships/image" Target="../media/image10.png"/><Relationship Id="rId1" Type="http://schemas.openxmlformats.org/officeDocument/2006/relationships/tags" Target="../tags/tag5.xml"/><Relationship Id="rId6" Type="http://schemas.openxmlformats.org/officeDocument/2006/relationships/image" Target="../media/image24.png"/><Relationship Id="rId11" Type="http://schemas.openxmlformats.org/officeDocument/2006/relationships/image" Target="../media/image39.png"/><Relationship Id="rId32" Type="http://schemas.openxmlformats.org/officeDocument/2006/relationships/image" Target="../media/image15.svg"/><Relationship Id="rId37" Type="http://schemas.openxmlformats.org/officeDocument/2006/relationships/image" Target="../media/image6.png"/><Relationship Id="rId5" Type="http://schemas.openxmlformats.org/officeDocument/2006/relationships/notesSlide" Target="../notesSlides/notesSlide6.xml"/><Relationship Id="rId15" Type="http://schemas.openxmlformats.org/officeDocument/2006/relationships/image" Target="../media/image43.png"/><Relationship Id="rId28" Type="http://schemas.openxmlformats.org/officeDocument/2006/relationships/image" Target="../media/image43.jpeg"/><Relationship Id="rId36" Type="http://schemas.openxmlformats.org/officeDocument/2006/relationships/image" Target="../media/image23.svg"/><Relationship Id="rId10" Type="http://schemas.openxmlformats.org/officeDocument/2006/relationships/image" Target="../media/image38.png"/><Relationship Id="rId31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5.svg"/><Relationship Id="rId14" Type="http://schemas.openxmlformats.org/officeDocument/2006/relationships/image" Target="../media/image42.svg"/><Relationship Id="rId27" Type="http://schemas.openxmlformats.org/officeDocument/2006/relationships/image" Target="../media/image260.png"/><Relationship Id="rId30" Type="http://schemas.openxmlformats.org/officeDocument/2006/relationships/image" Target="../media/image11.svg"/><Relationship Id="rId35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47.svg"/><Relationship Id="rId3" Type="http://schemas.openxmlformats.org/officeDocument/2006/relationships/audio" Target="../media/media7.m4a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6.png"/><Relationship Id="rId2" Type="http://schemas.microsoft.com/office/2007/relationships/media" Target="../media/media7.m4a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50.png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47.png"/><Relationship Id="rId5" Type="http://schemas.openxmlformats.org/officeDocument/2006/relationships/notesSlide" Target="../notesSlides/notesSlide7.xml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28" Type="http://schemas.openxmlformats.org/officeDocument/2006/relationships/image" Target="../media/image49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audio" Target="../media/media8.m4a"/><Relationship Id="rId7" Type="http://schemas.openxmlformats.org/officeDocument/2006/relationships/image" Target="../media/image53.png"/><Relationship Id="rId12" Type="http://schemas.openxmlformats.org/officeDocument/2006/relationships/image" Target="../media/image4.png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5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9.m4a"/><Relationship Id="rId7" Type="http://schemas.openxmlformats.org/officeDocument/2006/relationships/image" Target="../media/image59.png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58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4">
            <a:extLst>
              <a:ext uri="{FF2B5EF4-FFF2-40B4-BE49-F238E27FC236}">
                <a16:creationId xmlns:a16="http://schemas.microsoft.com/office/drawing/2014/main" id="{CEF9F5D9-C447-9D56-3230-6923AA52B764}"/>
              </a:ext>
            </a:extLst>
          </p:cNvPr>
          <p:cNvSpPr/>
          <p:nvPr/>
        </p:nvSpPr>
        <p:spPr>
          <a:xfrm>
            <a:off x="322712" y="587347"/>
            <a:ext cx="11546569" cy="2011147"/>
          </a:xfrm>
          <a:prstGeom prst="roundRect">
            <a:avLst>
              <a:gd name="adj" fmla="val 7685"/>
            </a:avLst>
          </a:prstGeom>
          <a:solidFill>
            <a:schemeClr val="accent5">
              <a:lumMod val="20000"/>
              <a:lumOff val="80000"/>
              <a:alpha val="33897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F96A11-1A45-3A4A-1CB5-43104231EBE7}"/>
              </a:ext>
            </a:extLst>
          </p:cNvPr>
          <p:cNvSpPr txBox="1">
            <a:spLocks/>
          </p:cNvSpPr>
          <p:nvPr/>
        </p:nvSpPr>
        <p:spPr>
          <a:xfrm>
            <a:off x="548920" y="725102"/>
            <a:ext cx="11094157" cy="1735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Unsupervised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Cross-Task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Generalization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via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Retrieval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Augmentation</a:t>
            </a:r>
            <a:endParaRPr 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Picture 8" descr="Logos | USC Identity Guidelines | USC">
            <a:extLst>
              <a:ext uri="{FF2B5EF4-FFF2-40B4-BE49-F238E27FC236}">
                <a16:creationId xmlns:a16="http://schemas.microsoft.com/office/drawing/2014/main" id="{6F9DE753-9530-562E-7C13-2E74307D7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8"/>
          <a:stretch/>
        </p:blipFill>
        <p:spPr bwMode="auto">
          <a:xfrm>
            <a:off x="2993085" y="4975545"/>
            <a:ext cx="2813351" cy="98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E0C7A2-AB7B-97D4-076F-6746ED7D45E0}"/>
              </a:ext>
            </a:extLst>
          </p:cNvPr>
          <p:cNvSpPr txBox="1"/>
          <p:nvPr/>
        </p:nvSpPr>
        <p:spPr>
          <a:xfrm>
            <a:off x="978411" y="3947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76277B2-30B4-DDEC-F016-2C04CB4BA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716" y="2806807"/>
            <a:ext cx="11546569" cy="1960425"/>
          </a:xfrm>
          <a:prstGeom prst="rect">
            <a:avLst/>
          </a:prstGeom>
        </p:spPr>
      </p:pic>
      <p:pic>
        <p:nvPicPr>
          <p:cNvPr id="1026" name="Picture 2" descr="Tsinghua University">
            <a:extLst>
              <a:ext uri="{FF2B5EF4-FFF2-40B4-BE49-F238E27FC236}">
                <a16:creationId xmlns:a16="http://schemas.microsoft.com/office/drawing/2014/main" id="{1039BAED-90A6-71D2-6FB3-F206FF47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614" y="4975545"/>
            <a:ext cx="2831383" cy="98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le 34">
            <a:extLst>
              <a:ext uri="{FF2B5EF4-FFF2-40B4-BE49-F238E27FC236}">
                <a16:creationId xmlns:a16="http://schemas.microsoft.com/office/drawing/2014/main" id="{5516E59A-1845-D68A-2468-8EEB75C02440}"/>
              </a:ext>
            </a:extLst>
          </p:cNvPr>
          <p:cNvSpPr/>
          <p:nvPr/>
        </p:nvSpPr>
        <p:spPr>
          <a:xfrm>
            <a:off x="322715" y="2968653"/>
            <a:ext cx="11546569" cy="1798580"/>
          </a:xfrm>
          <a:prstGeom prst="roundRect">
            <a:avLst>
              <a:gd name="adj" fmla="val 7685"/>
            </a:avLst>
          </a:prstGeom>
          <a:solidFill>
            <a:srgbClr val="FF0000">
              <a:alpha val="4827"/>
            </a:srgb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EF8DC-E516-A091-988D-5644B99AE7FC}"/>
              </a:ext>
            </a:extLst>
          </p:cNvPr>
          <p:cNvSpPr txBox="1"/>
          <p:nvPr/>
        </p:nvSpPr>
        <p:spPr>
          <a:xfrm>
            <a:off x="3935488" y="6169311"/>
            <a:ext cx="4783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https://</a:t>
            </a:r>
            <a:r>
              <a:rPr lang="en-US" sz="2400" b="1" dirty="0" err="1">
                <a:solidFill>
                  <a:srgbClr val="C00000"/>
                </a:solidFill>
              </a:rPr>
              <a:t>inklab.usc.edu</a:t>
            </a:r>
            <a:r>
              <a:rPr lang="en-US" sz="2400" b="1" dirty="0">
                <a:solidFill>
                  <a:srgbClr val="C00000"/>
                </a:solidFill>
              </a:rPr>
              <a:t>/</a:t>
            </a:r>
            <a:r>
              <a:rPr lang="en-US" sz="2400" b="1" dirty="0" err="1">
                <a:solidFill>
                  <a:srgbClr val="C00000"/>
                </a:solidFill>
              </a:rPr>
              <a:t>ReCross</a:t>
            </a:r>
            <a:r>
              <a:rPr lang="en-US" sz="2400" b="1" dirty="0">
                <a:solidFill>
                  <a:srgbClr val="C00000"/>
                </a:solidFill>
              </a:rPr>
              <a:t>/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305B38E-6453-7AFE-C9B8-89510637A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45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68"/>
    </mc:Choice>
    <mc:Fallback>
      <p:transition spd="slow" advTm="22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ntroduction of the ReCross">
            <a:extLst>
              <a:ext uri="{FF2B5EF4-FFF2-40B4-BE49-F238E27FC236}">
                <a16:creationId xmlns:a16="http://schemas.microsoft.com/office/drawing/2014/main" id="{0570340F-713B-190D-28D0-A040E5123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89"/>
          <a:stretch/>
        </p:blipFill>
        <p:spPr bwMode="auto">
          <a:xfrm>
            <a:off x="1349433" y="0"/>
            <a:ext cx="98694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1145597-857A-DF74-BFA0-3CEA9B94CF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45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37"/>
    </mc:Choice>
    <mc:Fallback>
      <p:transition spd="slow" advTm="30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AF877-7AFE-C07A-20BC-5C839CE9C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7" y="1224642"/>
            <a:ext cx="11642271" cy="56333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dirty="0">
                <a:latin typeface="Book Antiqua" panose="02040602050305030304" pitchFamily="18" charset="0"/>
              </a:rPr>
              <a:t>  </a:t>
            </a:r>
            <a:r>
              <a:rPr lang="en-US" altLang="zh-CN" sz="3600" b="1" dirty="0" err="1">
                <a:latin typeface="Book Antiqua" panose="02040602050305030304" pitchFamily="18" charset="0"/>
              </a:rPr>
              <a:t>ReCross</a:t>
            </a:r>
            <a:r>
              <a:rPr lang="en-US" altLang="zh-CN" sz="3600" dirty="0">
                <a:latin typeface="Book Antiqua" panose="02040602050305030304" pitchFamily="18" charset="0"/>
              </a:rPr>
              <a:t>:</a:t>
            </a:r>
            <a:r>
              <a:rPr lang="zh-CN" altLang="en-US" sz="3600" dirty="0">
                <a:latin typeface="Book Antiqua" panose="02040602050305030304" pitchFamily="18" charset="0"/>
              </a:rPr>
              <a:t> </a:t>
            </a:r>
            <a:r>
              <a:rPr lang="en-US" altLang="zh-CN" sz="3600" dirty="0">
                <a:latin typeface="Book Antiqua" panose="02040602050305030304" pitchFamily="18" charset="0"/>
              </a:rPr>
              <a:t>a</a:t>
            </a:r>
            <a:r>
              <a:rPr lang="zh-CN" altLang="en-US" sz="3600" dirty="0">
                <a:latin typeface="Book Antiqua" panose="02040602050305030304" pitchFamily="18" charset="0"/>
              </a:rPr>
              <a:t> </a:t>
            </a:r>
            <a:r>
              <a:rPr lang="en-US" altLang="zh-CN" sz="3600" dirty="0">
                <a:latin typeface="Book Antiqua" panose="02040602050305030304" pitchFamily="18" charset="0"/>
              </a:rPr>
              <a:t>retrieval</a:t>
            </a:r>
            <a:r>
              <a:rPr lang="zh-CN" altLang="en-US" sz="3600" dirty="0">
                <a:latin typeface="Book Antiqua" panose="02040602050305030304" pitchFamily="18" charset="0"/>
              </a:rPr>
              <a:t> </a:t>
            </a:r>
            <a:r>
              <a:rPr lang="en-US" altLang="zh-CN" sz="3600" dirty="0">
                <a:latin typeface="Book Antiqua" panose="02040602050305030304" pitchFamily="18" charset="0"/>
              </a:rPr>
              <a:t>augmentation</a:t>
            </a:r>
            <a:r>
              <a:rPr lang="zh-CN" altLang="en-US" sz="3600" dirty="0">
                <a:latin typeface="Book Antiqua" panose="02040602050305030304" pitchFamily="18" charset="0"/>
              </a:rPr>
              <a:t> </a:t>
            </a:r>
            <a:r>
              <a:rPr lang="en-US" altLang="zh-CN" sz="3600" dirty="0">
                <a:latin typeface="Book Antiqua" panose="02040602050305030304" pitchFamily="18" charset="0"/>
              </a:rPr>
              <a:t>method</a:t>
            </a:r>
            <a:r>
              <a:rPr lang="zh-CN" altLang="en-US" sz="3600" dirty="0">
                <a:latin typeface="Book Antiqua" panose="02040602050305030304" pitchFamily="18" charset="0"/>
              </a:rPr>
              <a:t> </a:t>
            </a:r>
            <a:r>
              <a:rPr lang="en-US" altLang="zh-CN" sz="3600" dirty="0">
                <a:latin typeface="Book Antiqua" panose="02040602050305030304" pitchFamily="18" charset="0"/>
              </a:rPr>
              <a:t>for</a:t>
            </a:r>
            <a:r>
              <a:rPr lang="zh-CN" altLang="en-US" sz="3600" dirty="0">
                <a:latin typeface="Book Antiqua" panose="02040602050305030304" pitchFamily="18" charset="0"/>
              </a:rPr>
              <a:t> </a:t>
            </a:r>
            <a:r>
              <a:rPr lang="en-US" altLang="zh-CN" sz="3600" dirty="0">
                <a:latin typeface="Book Antiqua" panose="02040602050305030304" pitchFamily="18" charset="0"/>
              </a:rPr>
              <a:t>unsupervised</a:t>
            </a:r>
            <a:r>
              <a:rPr lang="zh-CN" altLang="en-US" sz="3600" dirty="0">
                <a:latin typeface="Book Antiqua" panose="02040602050305030304" pitchFamily="18" charset="0"/>
              </a:rPr>
              <a:t> </a:t>
            </a:r>
            <a:r>
              <a:rPr lang="en-US" altLang="zh-CN" sz="3600" dirty="0">
                <a:latin typeface="Book Antiqua" panose="02040602050305030304" pitchFamily="18" charset="0"/>
              </a:rPr>
              <a:t>cross-task</a:t>
            </a:r>
            <a:r>
              <a:rPr lang="zh-CN" altLang="en-US" sz="3600" dirty="0">
                <a:latin typeface="Book Antiqua" panose="02040602050305030304" pitchFamily="18" charset="0"/>
              </a:rPr>
              <a:t> </a:t>
            </a:r>
            <a:r>
              <a:rPr lang="en-US" altLang="zh-CN" sz="3600" dirty="0">
                <a:latin typeface="Book Antiqua" panose="02040602050305030304" pitchFamily="18" charset="0"/>
              </a:rPr>
              <a:t>generalization.</a:t>
            </a:r>
          </a:p>
          <a:p>
            <a:pPr lvl="1">
              <a:lnSpc>
                <a:spcPct val="100000"/>
              </a:lnSpc>
            </a:pP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Two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ranking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stages: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simple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&amp;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intuitive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endParaRPr lang="en-US" altLang="zh-CN" sz="3200" dirty="0">
              <a:latin typeface="Book Antiqua" panose="0204060205030503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Significant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improvement.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endParaRPr lang="en-US" altLang="zh-CN" sz="3200" dirty="0">
              <a:latin typeface="Book Antiqua" panose="02040602050305030304" pitchFamily="18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sz="1600" dirty="0">
                <a:latin typeface="Book Antiqua" panose="02040602050305030304" pitchFamily="18" charset="0"/>
              </a:rPr>
              <a:t> </a:t>
            </a:r>
            <a:endParaRPr lang="en-US" altLang="zh-CN" sz="1600" dirty="0">
              <a:latin typeface="Book Antiqua" panose="0204060205030503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3600" dirty="0">
                <a:latin typeface="Book Antiqua" panose="02040602050305030304" pitchFamily="18" charset="0"/>
              </a:rPr>
              <a:t>Future</a:t>
            </a:r>
            <a:r>
              <a:rPr lang="zh-CN" altLang="en-US" sz="3600" dirty="0">
                <a:latin typeface="Book Antiqua" panose="02040602050305030304" pitchFamily="18" charset="0"/>
              </a:rPr>
              <a:t> </a:t>
            </a:r>
            <a:r>
              <a:rPr lang="en-US" altLang="zh-CN" sz="3600" dirty="0">
                <a:latin typeface="Book Antiqua" panose="02040602050305030304" pitchFamily="18" charset="0"/>
              </a:rPr>
              <a:t>directions</a:t>
            </a:r>
          </a:p>
          <a:p>
            <a:pPr lvl="1">
              <a:lnSpc>
                <a:spcPct val="100000"/>
              </a:lnSpc>
            </a:pP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More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rigorous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task/example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representation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for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indexing.</a:t>
            </a:r>
          </a:p>
          <a:p>
            <a:pPr lvl="1">
              <a:lnSpc>
                <a:spcPct val="100000"/>
              </a:lnSpc>
            </a:pP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Parameter-efficient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tuning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for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faster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adaptation.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endParaRPr lang="en-US" altLang="zh-CN" sz="3200" dirty="0">
              <a:latin typeface="Book Antiqua" panose="0204060205030503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Methods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to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use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unlabeled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data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for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guiding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re-learning.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endParaRPr lang="en-US" altLang="zh-CN" sz="3200" dirty="0">
              <a:latin typeface="Book Antiqua" panose="0204060205030503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….</a:t>
            </a:r>
            <a:endParaRPr lang="en-US" altLang="zh-CN" sz="3600" dirty="0">
              <a:latin typeface="Book Antiqua" panose="02040602050305030304" pitchFamily="18" charset="0"/>
            </a:endParaRPr>
          </a:p>
          <a:p>
            <a:pPr lvl="1">
              <a:lnSpc>
                <a:spcPct val="100000"/>
              </a:lnSpc>
            </a:pPr>
            <a:endParaRPr lang="en-US" sz="3200" dirty="0">
              <a:latin typeface="Book Antiqua" panose="0204060205030503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7D4D81-9D45-7C3A-41BB-E3989A0708B8}"/>
              </a:ext>
            </a:extLst>
          </p:cNvPr>
          <p:cNvSpPr txBox="1">
            <a:spLocks/>
          </p:cNvSpPr>
          <p:nvPr/>
        </p:nvSpPr>
        <p:spPr>
          <a:xfrm>
            <a:off x="4400060" y="164485"/>
            <a:ext cx="3391880" cy="1226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Conclusion</a:t>
            </a:r>
            <a:endParaRPr lang="en-US" sz="4800" b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091106E-9D8E-ACCE-DFC0-33766DE243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56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53"/>
    </mc:Choice>
    <mc:Fallback>
      <p:transition spd="slow" advTm="66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>
            <a:extLst>
              <a:ext uri="{FF2B5EF4-FFF2-40B4-BE49-F238E27FC236}">
                <a16:creationId xmlns:a16="http://schemas.microsoft.com/office/drawing/2014/main" id="{06026FEF-2AEF-57EC-A2E8-A485F35EA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"/>
          <a:stretch/>
        </p:blipFill>
        <p:spPr bwMode="auto">
          <a:xfrm>
            <a:off x="7942277" y="5502647"/>
            <a:ext cx="3249897" cy="1250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20418BD-740C-81D3-38FE-80A677829A83}"/>
              </a:ext>
            </a:extLst>
          </p:cNvPr>
          <p:cNvSpPr/>
          <p:nvPr/>
        </p:nvSpPr>
        <p:spPr>
          <a:xfrm>
            <a:off x="796892" y="1515476"/>
            <a:ext cx="10378392" cy="3897145"/>
          </a:xfrm>
          <a:custGeom>
            <a:avLst/>
            <a:gdLst>
              <a:gd name="connsiteX0" fmla="*/ 0 w 10378392"/>
              <a:gd name="connsiteY0" fmla="*/ 316370 h 3897145"/>
              <a:gd name="connsiteX1" fmla="*/ 316370 w 10378392"/>
              <a:gd name="connsiteY1" fmla="*/ 0 h 3897145"/>
              <a:gd name="connsiteX2" fmla="*/ 1084557 w 10378392"/>
              <a:gd name="connsiteY2" fmla="*/ 0 h 3897145"/>
              <a:gd name="connsiteX3" fmla="*/ 1560374 w 10378392"/>
              <a:gd name="connsiteY3" fmla="*/ 0 h 3897145"/>
              <a:gd name="connsiteX4" fmla="*/ 1938734 w 10378392"/>
              <a:gd name="connsiteY4" fmla="*/ 0 h 3897145"/>
              <a:gd name="connsiteX5" fmla="*/ 2609465 w 10378392"/>
              <a:gd name="connsiteY5" fmla="*/ 0 h 3897145"/>
              <a:gd name="connsiteX6" fmla="*/ 3085282 w 10378392"/>
              <a:gd name="connsiteY6" fmla="*/ 0 h 3897145"/>
              <a:gd name="connsiteX7" fmla="*/ 3853468 w 10378392"/>
              <a:gd name="connsiteY7" fmla="*/ 0 h 3897145"/>
              <a:gd name="connsiteX8" fmla="*/ 4231829 w 10378392"/>
              <a:gd name="connsiteY8" fmla="*/ 0 h 3897145"/>
              <a:gd name="connsiteX9" fmla="*/ 5000016 w 10378392"/>
              <a:gd name="connsiteY9" fmla="*/ 0 h 3897145"/>
              <a:gd name="connsiteX10" fmla="*/ 5280920 w 10378392"/>
              <a:gd name="connsiteY10" fmla="*/ 0 h 3897145"/>
              <a:gd name="connsiteX11" fmla="*/ 5854193 w 10378392"/>
              <a:gd name="connsiteY11" fmla="*/ 0 h 3897145"/>
              <a:gd name="connsiteX12" fmla="*/ 6427467 w 10378392"/>
              <a:gd name="connsiteY12" fmla="*/ 0 h 3897145"/>
              <a:gd name="connsiteX13" fmla="*/ 6903284 w 10378392"/>
              <a:gd name="connsiteY13" fmla="*/ 0 h 3897145"/>
              <a:gd name="connsiteX14" fmla="*/ 7671471 w 10378392"/>
              <a:gd name="connsiteY14" fmla="*/ 0 h 3897145"/>
              <a:gd name="connsiteX15" fmla="*/ 8439658 w 10378392"/>
              <a:gd name="connsiteY15" fmla="*/ 0 h 3897145"/>
              <a:gd name="connsiteX16" fmla="*/ 8818018 w 10378392"/>
              <a:gd name="connsiteY16" fmla="*/ 0 h 3897145"/>
              <a:gd name="connsiteX17" fmla="*/ 9391292 w 10378392"/>
              <a:gd name="connsiteY17" fmla="*/ 0 h 3897145"/>
              <a:gd name="connsiteX18" fmla="*/ 10062022 w 10378392"/>
              <a:gd name="connsiteY18" fmla="*/ 0 h 3897145"/>
              <a:gd name="connsiteX19" fmla="*/ 10378392 w 10378392"/>
              <a:gd name="connsiteY19" fmla="*/ 316370 h 3897145"/>
              <a:gd name="connsiteX20" fmla="*/ 10378392 w 10378392"/>
              <a:gd name="connsiteY20" fmla="*/ 762505 h 3897145"/>
              <a:gd name="connsiteX21" fmla="*/ 10378392 w 10378392"/>
              <a:gd name="connsiteY21" fmla="*/ 1371861 h 3897145"/>
              <a:gd name="connsiteX22" fmla="*/ 10378392 w 10378392"/>
              <a:gd name="connsiteY22" fmla="*/ 1915928 h 3897145"/>
              <a:gd name="connsiteX23" fmla="*/ 10378392 w 10378392"/>
              <a:gd name="connsiteY23" fmla="*/ 2394708 h 3897145"/>
              <a:gd name="connsiteX24" fmla="*/ 10378392 w 10378392"/>
              <a:gd name="connsiteY24" fmla="*/ 2938775 h 3897145"/>
              <a:gd name="connsiteX25" fmla="*/ 10378392 w 10378392"/>
              <a:gd name="connsiteY25" fmla="*/ 3580775 h 3897145"/>
              <a:gd name="connsiteX26" fmla="*/ 10062022 w 10378392"/>
              <a:gd name="connsiteY26" fmla="*/ 3897145 h 3897145"/>
              <a:gd name="connsiteX27" fmla="*/ 9293835 w 10378392"/>
              <a:gd name="connsiteY27" fmla="*/ 3897145 h 3897145"/>
              <a:gd name="connsiteX28" fmla="*/ 8623105 w 10378392"/>
              <a:gd name="connsiteY28" fmla="*/ 3897145 h 3897145"/>
              <a:gd name="connsiteX29" fmla="*/ 8244745 w 10378392"/>
              <a:gd name="connsiteY29" fmla="*/ 3897145 h 3897145"/>
              <a:gd name="connsiteX30" fmla="*/ 7574014 w 10378392"/>
              <a:gd name="connsiteY30" fmla="*/ 3897145 h 3897145"/>
              <a:gd name="connsiteX31" fmla="*/ 7293110 w 10378392"/>
              <a:gd name="connsiteY31" fmla="*/ 3897145 h 3897145"/>
              <a:gd name="connsiteX32" fmla="*/ 6622380 w 10378392"/>
              <a:gd name="connsiteY32" fmla="*/ 3897145 h 3897145"/>
              <a:gd name="connsiteX33" fmla="*/ 6244020 w 10378392"/>
              <a:gd name="connsiteY33" fmla="*/ 3897145 h 3897145"/>
              <a:gd name="connsiteX34" fmla="*/ 5963115 w 10378392"/>
              <a:gd name="connsiteY34" fmla="*/ 3897145 h 3897145"/>
              <a:gd name="connsiteX35" fmla="*/ 5584755 w 10378392"/>
              <a:gd name="connsiteY35" fmla="*/ 3897145 h 3897145"/>
              <a:gd name="connsiteX36" fmla="*/ 4914025 w 10378392"/>
              <a:gd name="connsiteY36" fmla="*/ 3897145 h 3897145"/>
              <a:gd name="connsiteX37" fmla="*/ 4535664 w 10378392"/>
              <a:gd name="connsiteY37" fmla="*/ 3897145 h 3897145"/>
              <a:gd name="connsiteX38" fmla="*/ 4254760 w 10378392"/>
              <a:gd name="connsiteY38" fmla="*/ 3897145 h 3897145"/>
              <a:gd name="connsiteX39" fmla="*/ 3876399 w 10378392"/>
              <a:gd name="connsiteY39" fmla="*/ 3897145 h 3897145"/>
              <a:gd name="connsiteX40" fmla="*/ 3400582 w 10378392"/>
              <a:gd name="connsiteY40" fmla="*/ 3897145 h 3897145"/>
              <a:gd name="connsiteX41" fmla="*/ 2827309 w 10378392"/>
              <a:gd name="connsiteY41" fmla="*/ 3897145 h 3897145"/>
              <a:gd name="connsiteX42" fmla="*/ 2448948 w 10378392"/>
              <a:gd name="connsiteY42" fmla="*/ 3897145 h 3897145"/>
              <a:gd name="connsiteX43" fmla="*/ 1680761 w 10378392"/>
              <a:gd name="connsiteY43" fmla="*/ 3897145 h 3897145"/>
              <a:gd name="connsiteX44" fmla="*/ 1107488 w 10378392"/>
              <a:gd name="connsiteY44" fmla="*/ 3897145 h 3897145"/>
              <a:gd name="connsiteX45" fmla="*/ 316370 w 10378392"/>
              <a:gd name="connsiteY45" fmla="*/ 3897145 h 3897145"/>
              <a:gd name="connsiteX46" fmla="*/ 0 w 10378392"/>
              <a:gd name="connsiteY46" fmla="*/ 3580775 h 3897145"/>
              <a:gd name="connsiteX47" fmla="*/ 0 w 10378392"/>
              <a:gd name="connsiteY47" fmla="*/ 2971419 h 3897145"/>
              <a:gd name="connsiteX48" fmla="*/ 0 w 10378392"/>
              <a:gd name="connsiteY48" fmla="*/ 2492640 h 3897145"/>
              <a:gd name="connsiteX49" fmla="*/ 0 w 10378392"/>
              <a:gd name="connsiteY49" fmla="*/ 1948573 h 3897145"/>
              <a:gd name="connsiteX50" fmla="*/ 0 w 10378392"/>
              <a:gd name="connsiteY50" fmla="*/ 1502437 h 3897145"/>
              <a:gd name="connsiteX51" fmla="*/ 0 w 10378392"/>
              <a:gd name="connsiteY51" fmla="*/ 893082 h 3897145"/>
              <a:gd name="connsiteX52" fmla="*/ 0 w 10378392"/>
              <a:gd name="connsiteY52" fmla="*/ 316370 h 3897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378392" h="3897145" extrusionOk="0">
                <a:moveTo>
                  <a:pt x="0" y="316370"/>
                </a:moveTo>
                <a:cubicBezTo>
                  <a:pt x="-27658" y="124584"/>
                  <a:pt x="133677" y="2990"/>
                  <a:pt x="316370" y="0"/>
                </a:cubicBezTo>
                <a:cubicBezTo>
                  <a:pt x="691541" y="-79504"/>
                  <a:pt x="701481" y="31744"/>
                  <a:pt x="1084557" y="0"/>
                </a:cubicBezTo>
                <a:cubicBezTo>
                  <a:pt x="1467633" y="-31744"/>
                  <a:pt x="1352390" y="36516"/>
                  <a:pt x="1560374" y="0"/>
                </a:cubicBezTo>
                <a:cubicBezTo>
                  <a:pt x="1768358" y="-36516"/>
                  <a:pt x="1769521" y="27382"/>
                  <a:pt x="1938734" y="0"/>
                </a:cubicBezTo>
                <a:cubicBezTo>
                  <a:pt x="2107947" y="-27382"/>
                  <a:pt x="2419742" y="55770"/>
                  <a:pt x="2609465" y="0"/>
                </a:cubicBezTo>
                <a:cubicBezTo>
                  <a:pt x="2799188" y="-55770"/>
                  <a:pt x="2965546" y="22452"/>
                  <a:pt x="3085282" y="0"/>
                </a:cubicBezTo>
                <a:cubicBezTo>
                  <a:pt x="3205018" y="-22452"/>
                  <a:pt x="3604657" y="24599"/>
                  <a:pt x="3853468" y="0"/>
                </a:cubicBezTo>
                <a:cubicBezTo>
                  <a:pt x="4102279" y="-24599"/>
                  <a:pt x="4089829" y="27139"/>
                  <a:pt x="4231829" y="0"/>
                </a:cubicBezTo>
                <a:cubicBezTo>
                  <a:pt x="4373829" y="-27139"/>
                  <a:pt x="4741374" y="21022"/>
                  <a:pt x="5000016" y="0"/>
                </a:cubicBezTo>
                <a:cubicBezTo>
                  <a:pt x="5258658" y="-21022"/>
                  <a:pt x="5205510" y="6227"/>
                  <a:pt x="5280920" y="0"/>
                </a:cubicBezTo>
                <a:cubicBezTo>
                  <a:pt x="5356330" y="-6227"/>
                  <a:pt x="5738881" y="66059"/>
                  <a:pt x="5854193" y="0"/>
                </a:cubicBezTo>
                <a:cubicBezTo>
                  <a:pt x="5969505" y="-66059"/>
                  <a:pt x="6232838" y="41439"/>
                  <a:pt x="6427467" y="0"/>
                </a:cubicBezTo>
                <a:cubicBezTo>
                  <a:pt x="6622096" y="-41439"/>
                  <a:pt x="6795797" y="55333"/>
                  <a:pt x="6903284" y="0"/>
                </a:cubicBezTo>
                <a:cubicBezTo>
                  <a:pt x="7010771" y="-55333"/>
                  <a:pt x="7396730" y="72455"/>
                  <a:pt x="7671471" y="0"/>
                </a:cubicBezTo>
                <a:cubicBezTo>
                  <a:pt x="7946212" y="-72455"/>
                  <a:pt x="8269421" y="48756"/>
                  <a:pt x="8439658" y="0"/>
                </a:cubicBezTo>
                <a:cubicBezTo>
                  <a:pt x="8609895" y="-48756"/>
                  <a:pt x="8680622" y="2992"/>
                  <a:pt x="8818018" y="0"/>
                </a:cubicBezTo>
                <a:cubicBezTo>
                  <a:pt x="8955414" y="-2992"/>
                  <a:pt x="9242721" y="1937"/>
                  <a:pt x="9391292" y="0"/>
                </a:cubicBezTo>
                <a:cubicBezTo>
                  <a:pt x="9539863" y="-1937"/>
                  <a:pt x="9752977" y="25538"/>
                  <a:pt x="10062022" y="0"/>
                </a:cubicBezTo>
                <a:cubicBezTo>
                  <a:pt x="10222960" y="-41477"/>
                  <a:pt x="10401220" y="137006"/>
                  <a:pt x="10378392" y="316370"/>
                </a:cubicBezTo>
                <a:cubicBezTo>
                  <a:pt x="10383443" y="524371"/>
                  <a:pt x="10368200" y="556089"/>
                  <a:pt x="10378392" y="762505"/>
                </a:cubicBezTo>
                <a:cubicBezTo>
                  <a:pt x="10388584" y="968922"/>
                  <a:pt x="10345729" y="1162912"/>
                  <a:pt x="10378392" y="1371861"/>
                </a:cubicBezTo>
                <a:cubicBezTo>
                  <a:pt x="10411055" y="1580810"/>
                  <a:pt x="10313891" y="1694719"/>
                  <a:pt x="10378392" y="1915928"/>
                </a:cubicBezTo>
                <a:cubicBezTo>
                  <a:pt x="10442893" y="2137137"/>
                  <a:pt x="10375088" y="2212462"/>
                  <a:pt x="10378392" y="2394708"/>
                </a:cubicBezTo>
                <a:cubicBezTo>
                  <a:pt x="10381696" y="2576954"/>
                  <a:pt x="10372571" y="2806114"/>
                  <a:pt x="10378392" y="2938775"/>
                </a:cubicBezTo>
                <a:cubicBezTo>
                  <a:pt x="10384213" y="3071436"/>
                  <a:pt x="10326528" y="3407092"/>
                  <a:pt x="10378392" y="3580775"/>
                </a:cubicBezTo>
                <a:cubicBezTo>
                  <a:pt x="10390051" y="3719642"/>
                  <a:pt x="10266373" y="3929178"/>
                  <a:pt x="10062022" y="3897145"/>
                </a:cubicBezTo>
                <a:cubicBezTo>
                  <a:pt x="9808028" y="3958153"/>
                  <a:pt x="9496930" y="3894547"/>
                  <a:pt x="9293835" y="3897145"/>
                </a:cubicBezTo>
                <a:cubicBezTo>
                  <a:pt x="9090740" y="3899743"/>
                  <a:pt x="8906326" y="3833659"/>
                  <a:pt x="8623105" y="3897145"/>
                </a:cubicBezTo>
                <a:cubicBezTo>
                  <a:pt x="8339884" y="3960631"/>
                  <a:pt x="8408688" y="3870742"/>
                  <a:pt x="8244745" y="3897145"/>
                </a:cubicBezTo>
                <a:cubicBezTo>
                  <a:pt x="8080802" y="3923548"/>
                  <a:pt x="7862874" y="3863148"/>
                  <a:pt x="7574014" y="3897145"/>
                </a:cubicBezTo>
                <a:cubicBezTo>
                  <a:pt x="7285154" y="3931142"/>
                  <a:pt x="7432980" y="3873049"/>
                  <a:pt x="7293110" y="3897145"/>
                </a:cubicBezTo>
                <a:cubicBezTo>
                  <a:pt x="7153240" y="3921241"/>
                  <a:pt x="6884709" y="3837539"/>
                  <a:pt x="6622380" y="3897145"/>
                </a:cubicBezTo>
                <a:cubicBezTo>
                  <a:pt x="6360051" y="3956751"/>
                  <a:pt x="6365178" y="3888901"/>
                  <a:pt x="6244020" y="3897145"/>
                </a:cubicBezTo>
                <a:cubicBezTo>
                  <a:pt x="6122862" y="3905389"/>
                  <a:pt x="6031804" y="3872860"/>
                  <a:pt x="5963115" y="3897145"/>
                </a:cubicBezTo>
                <a:cubicBezTo>
                  <a:pt x="5894427" y="3921430"/>
                  <a:pt x="5699829" y="3889539"/>
                  <a:pt x="5584755" y="3897145"/>
                </a:cubicBezTo>
                <a:cubicBezTo>
                  <a:pt x="5469681" y="3904751"/>
                  <a:pt x="5226739" y="3857780"/>
                  <a:pt x="4914025" y="3897145"/>
                </a:cubicBezTo>
                <a:cubicBezTo>
                  <a:pt x="4601311" y="3936510"/>
                  <a:pt x="4671001" y="3886447"/>
                  <a:pt x="4535664" y="3897145"/>
                </a:cubicBezTo>
                <a:cubicBezTo>
                  <a:pt x="4400327" y="3907843"/>
                  <a:pt x="4366074" y="3867266"/>
                  <a:pt x="4254760" y="3897145"/>
                </a:cubicBezTo>
                <a:cubicBezTo>
                  <a:pt x="4143446" y="3927024"/>
                  <a:pt x="3972858" y="3878656"/>
                  <a:pt x="3876399" y="3897145"/>
                </a:cubicBezTo>
                <a:cubicBezTo>
                  <a:pt x="3779940" y="3915634"/>
                  <a:pt x="3637565" y="3891574"/>
                  <a:pt x="3400582" y="3897145"/>
                </a:cubicBezTo>
                <a:cubicBezTo>
                  <a:pt x="3163599" y="3902716"/>
                  <a:pt x="2960942" y="3857916"/>
                  <a:pt x="2827309" y="3897145"/>
                </a:cubicBezTo>
                <a:cubicBezTo>
                  <a:pt x="2693676" y="3936374"/>
                  <a:pt x="2526544" y="3891433"/>
                  <a:pt x="2448948" y="3897145"/>
                </a:cubicBezTo>
                <a:cubicBezTo>
                  <a:pt x="2371352" y="3902857"/>
                  <a:pt x="2005489" y="3831069"/>
                  <a:pt x="1680761" y="3897145"/>
                </a:cubicBezTo>
                <a:cubicBezTo>
                  <a:pt x="1356033" y="3963221"/>
                  <a:pt x="1272038" y="3847714"/>
                  <a:pt x="1107488" y="3897145"/>
                </a:cubicBezTo>
                <a:cubicBezTo>
                  <a:pt x="942938" y="3946576"/>
                  <a:pt x="555697" y="3870456"/>
                  <a:pt x="316370" y="3897145"/>
                </a:cubicBezTo>
                <a:cubicBezTo>
                  <a:pt x="137300" y="3892174"/>
                  <a:pt x="32800" y="3720011"/>
                  <a:pt x="0" y="3580775"/>
                </a:cubicBezTo>
                <a:cubicBezTo>
                  <a:pt x="-2549" y="3316153"/>
                  <a:pt x="52614" y="3229190"/>
                  <a:pt x="0" y="2971419"/>
                </a:cubicBezTo>
                <a:cubicBezTo>
                  <a:pt x="-52614" y="2713648"/>
                  <a:pt x="30860" y="2723613"/>
                  <a:pt x="0" y="2492640"/>
                </a:cubicBezTo>
                <a:cubicBezTo>
                  <a:pt x="-30860" y="2261667"/>
                  <a:pt x="48236" y="2057831"/>
                  <a:pt x="0" y="1948573"/>
                </a:cubicBezTo>
                <a:cubicBezTo>
                  <a:pt x="-48236" y="1839315"/>
                  <a:pt x="49521" y="1711098"/>
                  <a:pt x="0" y="1502437"/>
                </a:cubicBezTo>
                <a:cubicBezTo>
                  <a:pt x="-49521" y="1293776"/>
                  <a:pt x="11345" y="1171432"/>
                  <a:pt x="0" y="893082"/>
                </a:cubicBezTo>
                <a:cubicBezTo>
                  <a:pt x="-11345" y="614733"/>
                  <a:pt x="2009" y="486862"/>
                  <a:pt x="0" y="316370"/>
                </a:cubicBezTo>
                <a:close/>
              </a:path>
            </a:pathLst>
          </a:custGeom>
          <a:noFill/>
          <a:ln w="15875">
            <a:solidFill>
              <a:schemeClr val="tx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81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11" dirty="0">
              <a:solidFill>
                <a:schemeClr val="tx1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FF8FEF-633C-BEC4-70A4-A0C5759CB96F}"/>
              </a:ext>
            </a:extLst>
          </p:cNvPr>
          <p:cNvGrpSpPr/>
          <p:nvPr/>
        </p:nvGrpSpPr>
        <p:grpSpPr>
          <a:xfrm>
            <a:off x="5986088" y="1834798"/>
            <a:ext cx="3309007" cy="3273243"/>
            <a:chOff x="5878197" y="928922"/>
            <a:chExt cx="3309007" cy="3273243"/>
          </a:xfrm>
        </p:grpSpPr>
        <p:sp>
          <p:nvSpPr>
            <p:cNvPr id="20" name="Rectangle: Diagonal Corners Snipped 25">
              <a:extLst>
                <a:ext uri="{FF2B5EF4-FFF2-40B4-BE49-F238E27FC236}">
                  <a16:creationId xmlns:a16="http://schemas.microsoft.com/office/drawing/2014/main" id="{ACA130C4-FDC5-5884-6D2B-72959B95729B}"/>
                </a:ext>
              </a:extLst>
            </p:cNvPr>
            <p:cNvSpPr/>
            <p:nvPr/>
          </p:nvSpPr>
          <p:spPr>
            <a:xfrm>
              <a:off x="6018063" y="1284081"/>
              <a:ext cx="2896608" cy="2349887"/>
            </a:xfrm>
            <a:prstGeom prst="snip2DiagRect">
              <a:avLst>
                <a:gd name="adj1" fmla="val 10987"/>
                <a:gd name="adj2" fmla="val 330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6"/>
            </a:p>
          </p:txBody>
        </p:sp>
        <p:pic>
          <p:nvPicPr>
            <p:cNvPr id="21" name="Graphic 20" descr="Bonfire with solid fill">
              <a:extLst>
                <a:ext uri="{FF2B5EF4-FFF2-40B4-BE49-F238E27FC236}">
                  <a16:creationId xmlns:a16="http://schemas.microsoft.com/office/drawing/2014/main" id="{7540C06D-C779-4A4A-97B7-6B4A2AE21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52613" y="2839949"/>
              <a:ext cx="765985" cy="710601"/>
            </a:xfrm>
            <a:prstGeom prst="rect">
              <a:avLst/>
            </a:prstGeom>
          </p:spPr>
        </p:pic>
        <p:pic>
          <p:nvPicPr>
            <p:cNvPr id="22" name="Graphic 21" descr="Boomerang outline">
              <a:extLst>
                <a:ext uri="{FF2B5EF4-FFF2-40B4-BE49-F238E27FC236}">
                  <a16:creationId xmlns:a16="http://schemas.microsoft.com/office/drawing/2014/main" id="{A51FAE4A-DA9C-FC49-E70A-A7175C7F2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23410" y="1367552"/>
              <a:ext cx="765985" cy="710601"/>
            </a:xfrm>
            <a:prstGeom prst="rect">
              <a:avLst/>
            </a:prstGeom>
          </p:spPr>
        </p:pic>
        <p:pic>
          <p:nvPicPr>
            <p:cNvPr id="23" name="Graphic 22" descr="Boot with solid fill">
              <a:extLst>
                <a:ext uri="{FF2B5EF4-FFF2-40B4-BE49-F238E27FC236}">
                  <a16:creationId xmlns:a16="http://schemas.microsoft.com/office/drawing/2014/main" id="{D1B1F519-6C58-E638-01E3-186509AD8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78555" y="1671355"/>
              <a:ext cx="765985" cy="710601"/>
            </a:xfrm>
            <a:prstGeom prst="rect">
              <a:avLst/>
            </a:prstGeom>
          </p:spPr>
        </p:pic>
        <p:pic>
          <p:nvPicPr>
            <p:cNvPr id="24" name="Graphic 23" descr="Bow And Arrow outline">
              <a:extLst>
                <a:ext uri="{FF2B5EF4-FFF2-40B4-BE49-F238E27FC236}">
                  <a16:creationId xmlns:a16="http://schemas.microsoft.com/office/drawing/2014/main" id="{49797476-1FB6-826D-B85B-140C1228A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068401" y="1390219"/>
              <a:ext cx="765985" cy="710601"/>
            </a:xfrm>
            <a:prstGeom prst="rect">
              <a:avLst/>
            </a:prstGeom>
          </p:spPr>
        </p:pic>
        <p:pic>
          <p:nvPicPr>
            <p:cNvPr id="25" name="Graphic 24" descr="Boxing Glove outline">
              <a:extLst>
                <a:ext uri="{FF2B5EF4-FFF2-40B4-BE49-F238E27FC236}">
                  <a16:creationId xmlns:a16="http://schemas.microsoft.com/office/drawing/2014/main" id="{A870FF53-260C-481A-B5FD-7B19F35D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971538" y="2353225"/>
              <a:ext cx="765985" cy="710601"/>
            </a:xfrm>
            <a:prstGeom prst="rect">
              <a:avLst/>
            </a:prstGeom>
          </p:spPr>
        </p:pic>
        <p:pic>
          <p:nvPicPr>
            <p:cNvPr id="26" name="Graphic 25" descr="Box trolley with solid fill">
              <a:extLst>
                <a:ext uri="{FF2B5EF4-FFF2-40B4-BE49-F238E27FC236}">
                  <a16:creationId xmlns:a16="http://schemas.microsoft.com/office/drawing/2014/main" id="{E7E197A2-320C-0ADC-620E-480A54707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111258" y="2086271"/>
              <a:ext cx="765985" cy="710601"/>
            </a:xfrm>
            <a:prstGeom prst="rect">
              <a:avLst/>
            </a:prstGeom>
          </p:spPr>
        </p:pic>
        <p:pic>
          <p:nvPicPr>
            <p:cNvPr id="27" name="Graphic 26" descr="Calligraphy Pen outline">
              <a:extLst>
                <a:ext uri="{FF2B5EF4-FFF2-40B4-BE49-F238E27FC236}">
                  <a16:creationId xmlns:a16="http://schemas.microsoft.com/office/drawing/2014/main" id="{8780427A-15A4-3F5E-CD8D-38AD58319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072509" y="3019862"/>
              <a:ext cx="606798" cy="562924"/>
            </a:xfrm>
            <a:prstGeom prst="rect">
              <a:avLst/>
            </a:prstGeom>
          </p:spPr>
        </p:pic>
        <p:pic>
          <p:nvPicPr>
            <p:cNvPr id="28" name="Graphic 27" descr="Camera outline">
              <a:extLst>
                <a:ext uri="{FF2B5EF4-FFF2-40B4-BE49-F238E27FC236}">
                  <a16:creationId xmlns:a16="http://schemas.microsoft.com/office/drawing/2014/main" id="{B2B4702B-3EE4-A77E-18BF-208E1038D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347121" y="2843574"/>
              <a:ext cx="765985" cy="710601"/>
            </a:xfrm>
            <a:prstGeom prst="rect">
              <a:avLst/>
            </a:prstGeom>
          </p:spPr>
        </p:pic>
        <p:pic>
          <p:nvPicPr>
            <p:cNvPr id="29" name="Graphic 28" descr="Climbing with solid fill">
              <a:extLst>
                <a:ext uri="{FF2B5EF4-FFF2-40B4-BE49-F238E27FC236}">
                  <a16:creationId xmlns:a16="http://schemas.microsoft.com/office/drawing/2014/main" id="{A8DAD53B-2D26-6792-022B-D9FA3AA27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223410" y="2105563"/>
              <a:ext cx="765985" cy="7106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7CC0F4-4106-5EED-C53E-A8A5DC5D8A5E}"/>
                    </a:ext>
                  </a:extLst>
                </p:cNvPr>
                <p:cNvSpPr txBox="1"/>
                <p:nvPr/>
              </p:nvSpPr>
              <p:spPr>
                <a:xfrm>
                  <a:off x="5878197" y="3617390"/>
                  <a:ext cx="3309007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 …,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7CC0F4-4106-5EED-C53E-A8A5DC5D8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197" y="3617390"/>
                  <a:ext cx="3309007" cy="584775"/>
                </a:xfrm>
                <a:prstGeom prst="rect">
                  <a:avLst/>
                </a:prstGeom>
                <a:blipFill>
                  <a:blip r:embed="rId25"/>
                  <a:stretch>
                    <a:fillRect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5A7CD1-4FD0-182F-8C9E-05D7E52D2118}"/>
                </a:ext>
              </a:extLst>
            </p:cNvPr>
            <p:cNvSpPr/>
            <p:nvPr/>
          </p:nvSpPr>
          <p:spPr>
            <a:xfrm>
              <a:off x="6041970" y="928922"/>
              <a:ext cx="3027095" cy="243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upstream</a:t>
              </a:r>
              <a:r>
                <a:rPr lang="en-US" sz="2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4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tasks</a:t>
              </a:r>
            </a:p>
          </p:txBody>
        </p:sp>
      </p:grpSp>
      <p:sp>
        <p:nvSpPr>
          <p:cNvPr id="34" name="Arrow: Right 46">
            <a:extLst>
              <a:ext uri="{FF2B5EF4-FFF2-40B4-BE49-F238E27FC236}">
                <a16:creationId xmlns:a16="http://schemas.microsoft.com/office/drawing/2014/main" id="{C8F0E7F5-D8F5-5DA7-E782-B28E564D90AD}"/>
              </a:ext>
            </a:extLst>
          </p:cNvPr>
          <p:cNvSpPr/>
          <p:nvPr/>
        </p:nvSpPr>
        <p:spPr>
          <a:xfrm>
            <a:off x="9183547" y="3213196"/>
            <a:ext cx="405035" cy="25896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6"/>
          </a:p>
        </p:txBody>
      </p:sp>
      <p:pic>
        <p:nvPicPr>
          <p:cNvPr id="35" name="Picture 34" descr="A picture containing toy&#10;&#10;Description automatically generated">
            <a:extLst>
              <a:ext uri="{FF2B5EF4-FFF2-40B4-BE49-F238E27FC236}">
                <a16:creationId xmlns:a16="http://schemas.microsoft.com/office/drawing/2014/main" id="{BE92058D-B3B9-7E6D-3B61-7634F11DFA1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73" y="2650069"/>
            <a:ext cx="1474730" cy="17702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5CD0EE-D169-5563-9DF4-F8349918CFE2}"/>
                  </a:ext>
                </a:extLst>
              </p:cNvPr>
              <p:cNvSpPr txBox="1"/>
              <p:nvPr/>
            </p:nvSpPr>
            <p:spPr>
              <a:xfrm>
                <a:off x="9076485" y="3884057"/>
                <a:ext cx="963295" cy="47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20" i="1">
                          <a:latin typeface="Cambria Math" panose="02040503050406030204" pitchFamily="18" charset="0"/>
                        </a:rPr>
                        <m:t>ℳ</m:t>
                      </m:r>
                    </m:oMath>
                  </m:oMathPara>
                </a14:m>
                <a:endParaRPr lang="en-US" sz="222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5CD0EE-D169-5563-9DF4-F8349918C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85" y="3884057"/>
                <a:ext cx="963295" cy="4786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6E0264FD-5500-BF81-AAC7-EA5B95AA6E43}"/>
              </a:ext>
            </a:extLst>
          </p:cNvPr>
          <p:cNvSpPr/>
          <p:nvPr/>
        </p:nvSpPr>
        <p:spPr>
          <a:xfrm>
            <a:off x="8907638" y="4580381"/>
            <a:ext cx="2177088" cy="680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Multi-Task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NLP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65BFD90-D884-CFFC-7AB1-BFDE04052FDB}"/>
                  </a:ext>
                </a:extLst>
              </p:cNvPr>
              <p:cNvSpPr txBox="1"/>
              <p:nvPr/>
            </p:nvSpPr>
            <p:spPr>
              <a:xfrm>
                <a:off x="8375797" y="2230031"/>
                <a:ext cx="651400" cy="605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20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22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65BFD90-D884-CFFC-7AB1-BFDE04052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797" y="2230031"/>
                <a:ext cx="651400" cy="60583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: Rounded Corners 108">
            <a:extLst>
              <a:ext uri="{FF2B5EF4-FFF2-40B4-BE49-F238E27FC236}">
                <a16:creationId xmlns:a16="http://schemas.microsoft.com/office/drawing/2014/main" id="{107016B4-8579-90C9-03EB-48951ECA7118}"/>
              </a:ext>
            </a:extLst>
          </p:cNvPr>
          <p:cNvSpPr/>
          <p:nvPr/>
        </p:nvSpPr>
        <p:spPr>
          <a:xfrm>
            <a:off x="9276530" y="1625175"/>
            <a:ext cx="1712167" cy="85503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6911" tIns="16912" rIns="42278" bIns="16912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Upstream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Training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FF88336-920D-E5AB-03D6-4F70669B7CC6}"/>
              </a:ext>
            </a:extLst>
          </p:cNvPr>
          <p:cNvGrpSpPr/>
          <p:nvPr/>
        </p:nvGrpSpPr>
        <p:grpSpPr>
          <a:xfrm>
            <a:off x="914457" y="1749012"/>
            <a:ext cx="5687760" cy="1679988"/>
            <a:chOff x="806566" y="843136"/>
            <a:chExt cx="5687760" cy="1679988"/>
          </a:xfrm>
        </p:grpSpPr>
        <p:sp>
          <p:nvSpPr>
            <p:cNvPr id="7" name="Rectangle: Rounded Corners 58">
              <a:extLst>
                <a:ext uri="{FF2B5EF4-FFF2-40B4-BE49-F238E27FC236}">
                  <a16:creationId xmlns:a16="http://schemas.microsoft.com/office/drawing/2014/main" id="{51373DBB-1D38-6558-D888-17115CB4D7EB}"/>
                </a:ext>
              </a:extLst>
            </p:cNvPr>
            <p:cNvSpPr/>
            <p:nvPr/>
          </p:nvSpPr>
          <p:spPr>
            <a:xfrm>
              <a:off x="806566" y="843136"/>
              <a:ext cx="4863072" cy="12033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1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59">
              <a:extLst>
                <a:ext uri="{FF2B5EF4-FFF2-40B4-BE49-F238E27FC236}">
                  <a16:creationId xmlns:a16="http://schemas.microsoft.com/office/drawing/2014/main" id="{F4CE7A60-C9DE-67F2-C582-59500FCE419E}"/>
                </a:ext>
              </a:extLst>
            </p:cNvPr>
            <p:cNvSpPr/>
            <p:nvPr/>
          </p:nvSpPr>
          <p:spPr>
            <a:xfrm>
              <a:off x="834962" y="895422"/>
              <a:ext cx="4863072" cy="12033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1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4FBFC93-5BB6-2956-B668-6233AD374DCD}"/>
                    </a:ext>
                  </a:extLst>
                </p:cNvPr>
                <p:cNvSpPr txBox="1"/>
                <p:nvPr/>
              </p:nvSpPr>
              <p:spPr>
                <a:xfrm>
                  <a:off x="1914249" y="2156957"/>
                  <a:ext cx="345403" cy="3661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𝒯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4FBFC93-5BB6-2956-B668-6233AD374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4249" y="2156957"/>
                  <a:ext cx="345403" cy="366167"/>
                </a:xfrm>
                <a:prstGeom prst="rect">
                  <a:avLst/>
                </a:prstGeom>
                <a:blipFill>
                  <a:blip r:embed="rId29"/>
                  <a:stretch>
                    <a:fillRect l="-14286" r="-357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: Rounded Corners 6">
              <a:extLst>
                <a:ext uri="{FF2B5EF4-FFF2-40B4-BE49-F238E27FC236}">
                  <a16:creationId xmlns:a16="http://schemas.microsoft.com/office/drawing/2014/main" id="{AEC53CA4-94CB-4FDC-534C-1DE16B29C4AE}"/>
                </a:ext>
              </a:extLst>
            </p:cNvPr>
            <p:cNvSpPr/>
            <p:nvPr/>
          </p:nvSpPr>
          <p:spPr>
            <a:xfrm>
              <a:off x="862022" y="937910"/>
              <a:ext cx="4863072" cy="12033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911" rtlCol="0" anchor="ctr"/>
            <a:lstStyle/>
            <a:p>
              <a:r>
                <a:rPr lang="en-US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</a:t>
              </a:r>
              <a:r>
                <a:rPr lang="en-US" sz="12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</a:p>
            <a:p>
              <a:endParaRPr lang="en-US" sz="1600" dirty="0">
                <a:solidFill>
                  <a:schemeClr val="tx1"/>
                </a:solidFill>
              </a:endParaRPr>
            </a:p>
            <a:p>
              <a:r>
                <a:rPr lang="en-US" altLang="zh-CN" sz="600" b="1" dirty="0">
                  <a:solidFill>
                    <a:schemeClr val="tx1"/>
                  </a:solidFill>
                </a:rPr>
                <a:t> </a:t>
              </a:r>
              <a:endParaRPr lang="en-US" altLang="zh-CN" sz="1600" b="1" dirty="0">
                <a:solidFill>
                  <a:schemeClr val="tx1"/>
                </a:solidFill>
              </a:endParaRPr>
            </a:p>
            <a:p>
              <a:r>
                <a:rPr lang="en-US" altLang="zh-CN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Output: </a:t>
              </a:r>
              <a:endPara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26C3C4-95FA-194F-C4C5-6A1ECE2F357E}"/>
                </a:ext>
              </a:extLst>
            </p:cNvPr>
            <p:cNvSpPr txBox="1"/>
            <p:nvPr/>
          </p:nvSpPr>
          <p:spPr>
            <a:xfrm>
              <a:off x="2067870" y="2146667"/>
              <a:ext cx="2708589" cy="366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urier New" panose="02070309020205020404" pitchFamily="49" charset="0"/>
                  <a:ea typeface="Source Sans Pro" panose="020B0503030403020204" pitchFamily="34" charset="0"/>
                  <a:cs typeface="Courier New" panose="02070309020205020404" pitchFamily="49" charset="0"/>
                </a:rPr>
                <a:t>: amazon_</a:t>
              </a:r>
              <a:r>
                <a:rPr lang="en-US" altLang="zh-CN" b="1" dirty="0">
                  <a:latin typeface="Courier New" panose="02070309020205020404" pitchFamily="49" charset="0"/>
                  <a:ea typeface="Source Sans Pro" panose="020B0503030403020204" pitchFamily="34" charset="0"/>
                  <a:cs typeface="Courier New" panose="02070309020205020404" pitchFamily="49" charset="0"/>
                </a:rPr>
                <a:t>plority</a:t>
              </a:r>
              <a:endParaRPr lang="en-US" b="1" dirty="0"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Rectangle: Rounded Corners 12">
              <a:extLst>
                <a:ext uri="{FF2B5EF4-FFF2-40B4-BE49-F238E27FC236}">
                  <a16:creationId xmlns:a16="http://schemas.microsoft.com/office/drawing/2014/main" id="{2C4702D6-D4B9-76F2-2EFE-F3F53FC0EB9B}"/>
                </a:ext>
              </a:extLst>
            </p:cNvPr>
            <p:cNvSpPr/>
            <p:nvPr/>
          </p:nvSpPr>
          <p:spPr>
            <a:xfrm>
              <a:off x="1776483" y="1029254"/>
              <a:ext cx="3808859" cy="58261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2278" tIns="16912" rIns="16912" bIns="16912" rtlCol="0" anchor="ctr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Is this review positive or negative? Review: </a:t>
              </a:r>
              <a:r>
                <a:rPr lang="en-US" sz="1600" b="1" i="1" u="sng" dirty="0">
                  <a:solidFill>
                    <a:schemeClr val="tx1"/>
                  </a:solidFill>
                  <a:latin typeface="Consolas" panose="020B0609020204030204" pitchFamily="49" charset="0"/>
                </a:rPr>
                <a:t>Best cast ...</a:t>
              </a:r>
            </a:p>
          </p:txBody>
        </p:sp>
        <p:sp>
          <p:nvSpPr>
            <p:cNvPr id="13" name="Rectangle: Rounded Corners 13">
              <a:extLst>
                <a:ext uri="{FF2B5EF4-FFF2-40B4-BE49-F238E27FC236}">
                  <a16:creationId xmlns:a16="http://schemas.microsoft.com/office/drawing/2014/main" id="{E4901A21-9766-3D5C-349B-A33D528B8B1B}"/>
                </a:ext>
              </a:extLst>
            </p:cNvPr>
            <p:cNvSpPr/>
            <p:nvPr/>
          </p:nvSpPr>
          <p:spPr>
            <a:xfrm>
              <a:off x="1945500" y="1686072"/>
              <a:ext cx="1294252" cy="31020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2278" tIns="16912" rIns="16912" bIns="16912" rtlCol="0" anchor="ctr">
              <a:spAutoFit/>
            </a:bodyPr>
            <a:lstStyle/>
            <a:p>
              <a:r>
                <a:rPr lang="en-US" sz="1600" b="1" i="1" u="sng" dirty="0">
                  <a:solidFill>
                    <a:schemeClr val="tx1"/>
                  </a:solidFill>
                  <a:latin typeface="Consolas" panose="020B0609020204030204" pitchFamily="49" charset="0"/>
                </a:rPr>
                <a:t>Positive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F0E3CE8-9CDC-0399-A280-CB46E6213E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4800" y="1696544"/>
              <a:ext cx="739526" cy="151778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B0C034F-98C2-6FC0-92B1-687C6B337F52}"/>
              </a:ext>
            </a:extLst>
          </p:cNvPr>
          <p:cNvGrpSpPr/>
          <p:nvPr/>
        </p:nvGrpSpPr>
        <p:grpSpPr>
          <a:xfrm>
            <a:off x="868512" y="3482407"/>
            <a:ext cx="5596439" cy="1903026"/>
            <a:chOff x="760621" y="2576531"/>
            <a:chExt cx="5596439" cy="1903026"/>
          </a:xfrm>
        </p:grpSpPr>
        <p:sp>
          <p:nvSpPr>
            <p:cNvPr id="60" name="Rectangle: Rounded Corners 19">
              <a:extLst>
                <a:ext uri="{FF2B5EF4-FFF2-40B4-BE49-F238E27FC236}">
                  <a16:creationId xmlns:a16="http://schemas.microsoft.com/office/drawing/2014/main" id="{020E6A6F-710A-7D60-37E9-4B95CFAAEAF3}"/>
                </a:ext>
              </a:extLst>
            </p:cNvPr>
            <p:cNvSpPr/>
            <p:nvPr/>
          </p:nvSpPr>
          <p:spPr>
            <a:xfrm>
              <a:off x="760621" y="2576531"/>
              <a:ext cx="4829083" cy="13436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911" rtlCol="0" anchor="ctr"/>
            <a:lstStyle/>
            <a:p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9" name="Rectangle: Rounded Corners 19">
              <a:extLst>
                <a:ext uri="{FF2B5EF4-FFF2-40B4-BE49-F238E27FC236}">
                  <a16:creationId xmlns:a16="http://schemas.microsoft.com/office/drawing/2014/main" id="{0D8539E7-8EAB-DDB8-FE61-0970DBF66DE3}"/>
                </a:ext>
              </a:extLst>
            </p:cNvPr>
            <p:cNvSpPr/>
            <p:nvPr/>
          </p:nvSpPr>
          <p:spPr>
            <a:xfrm>
              <a:off x="792151" y="2618636"/>
              <a:ext cx="4829083" cy="13436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911" rtlCol="0" anchor="ctr"/>
            <a:lstStyle/>
            <a:p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E13A2A5-232B-6A50-F785-614BC4058AB8}"/>
                    </a:ext>
                  </a:extLst>
                </p:cNvPr>
                <p:cNvSpPr txBox="1"/>
                <p:nvPr/>
              </p:nvSpPr>
              <p:spPr>
                <a:xfrm>
                  <a:off x="2232864" y="4017969"/>
                  <a:ext cx="333261" cy="4615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𝒯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E13A2A5-232B-6A50-F785-614BC4058A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2864" y="4017969"/>
                  <a:ext cx="333261" cy="461588"/>
                </a:xfrm>
                <a:prstGeom prst="rect">
                  <a:avLst/>
                </a:prstGeom>
                <a:blipFill>
                  <a:blip r:embed="rId30"/>
                  <a:stretch>
                    <a:fillRect l="-29630" r="-18519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: Rounded Corners 19">
              <a:extLst>
                <a:ext uri="{FF2B5EF4-FFF2-40B4-BE49-F238E27FC236}">
                  <a16:creationId xmlns:a16="http://schemas.microsoft.com/office/drawing/2014/main" id="{997BF00B-A25B-F595-D530-43DB5980A6B4}"/>
                </a:ext>
              </a:extLst>
            </p:cNvPr>
            <p:cNvSpPr/>
            <p:nvPr/>
          </p:nvSpPr>
          <p:spPr>
            <a:xfrm>
              <a:off x="818837" y="2676221"/>
              <a:ext cx="4829083" cy="13436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911" rtlCol="0" anchor="ctr"/>
            <a:lstStyle/>
            <a:p>
              <a:r>
                <a:rPr lang="en-US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Input: </a:t>
              </a:r>
              <a:endParaRPr lang="en-US" sz="1600" dirty="0">
                <a:solidFill>
                  <a:schemeClr val="tx1"/>
                </a:solidFill>
              </a:endParaRPr>
            </a:p>
            <a:p>
              <a:endParaRPr lang="en-US" sz="1600" dirty="0">
                <a:solidFill>
                  <a:schemeClr val="tx1"/>
                </a:solidFill>
              </a:endParaRPr>
            </a:p>
            <a:p>
              <a:r>
                <a:rPr lang="en-US" altLang="zh-CN" sz="600" b="1" dirty="0">
                  <a:solidFill>
                    <a:schemeClr val="tx1"/>
                  </a:solidFill>
                </a:rPr>
                <a:t> </a:t>
              </a:r>
              <a:endParaRPr lang="en-US" altLang="zh-CN" sz="1600" b="1" dirty="0">
                <a:solidFill>
                  <a:schemeClr val="tx1"/>
                </a:solidFill>
              </a:endParaRPr>
            </a:p>
            <a:p>
              <a:r>
                <a:rPr lang="en-US" altLang="zh-CN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Output:  </a:t>
              </a:r>
              <a:endPara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892EEE-BAF6-DA7E-7BF0-1D2FBFB3CE07}"/>
                </a:ext>
              </a:extLst>
            </p:cNvPr>
            <p:cNvSpPr txBox="1"/>
            <p:nvPr/>
          </p:nvSpPr>
          <p:spPr>
            <a:xfrm>
              <a:off x="2442850" y="4071665"/>
              <a:ext cx="1984933" cy="366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ourier New" panose="02070309020205020404" pitchFamily="49" charset="0"/>
                  <a:ea typeface="Source Sans Pro" panose="020B0503030403020204" pitchFamily="34" charset="0"/>
                  <a:cs typeface="Courier New" panose="02070309020205020404" pitchFamily="49" charset="0"/>
                </a:rPr>
                <a:t>: </a:t>
              </a:r>
              <a:r>
                <a:rPr lang="en-US" altLang="zh-CN" b="1" dirty="0">
                  <a:latin typeface="Courier New" panose="02070309020205020404" pitchFamily="49" charset="0"/>
                  <a:ea typeface="Source Sans Pro" panose="020B0503030403020204" pitchFamily="34" charset="0"/>
                  <a:cs typeface="Courier New" panose="02070309020205020404" pitchFamily="49" charset="0"/>
                </a:rPr>
                <a:t>gigawords</a:t>
              </a:r>
              <a:endParaRPr lang="en-US" b="1" dirty="0"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Rectangle: Rounded Corners 21">
              <a:extLst>
                <a:ext uri="{FF2B5EF4-FFF2-40B4-BE49-F238E27FC236}">
                  <a16:creationId xmlns:a16="http://schemas.microsoft.com/office/drawing/2014/main" id="{A14FD479-007A-0C36-DBB7-E3511FB87DE1}"/>
                </a:ext>
              </a:extLst>
            </p:cNvPr>
            <p:cNvSpPr/>
            <p:nvPr/>
          </p:nvSpPr>
          <p:spPr>
            <a:xfrm>
              <a:off x="1841468" y="2753673"/>
              <a:ext cx="3491001" cy="594368"/>
            </a:xfrm>
            <a:prstGeom prst="roundRect">
              <a:avLst>
                <a:gd name="adj" fmla="val 19355"/>
              </a:avLst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18288" rIns="16912" bIns="16912" rtlCol="0" anchor="ctr">
              <a:spAutoFit/>
            </a:bodyPr>
            <a:lstStyle/>
            <a:p>
              <a:r>
                <a:rPr lang="en-US" sz="16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Make a title for news: </a:t>
              </a:r>
              <a:r>
                <a:rPr lang="en-US" sz="1600" b="1" i="1" u="sng" dirty="0">
                  <a:solidFill>
                    <a:schemeClr val="tx1"/>
                  </a:solidFill>
                  <a:latin typeface="Consolas" panose="020B0609020204030204" pitchFamily="49" charset="0"/>
                </a:rPr>
                <a:t>British mathematician Stephen Haw...</a:t>
              </a:r>
            </a:p>
          </p:txBody>
        </p:sp>
        <p:sp>
          <p:nvSpPr>
            <p:cNvPr id="19" name="Rectangle: Rounded Corners 22">
              <a:extLst>
                <a:ext uri="{FF2B5EF4-FFF2-40B4-BE49-F238E27FC236}">
                  <a16:creationId xmlns:a16="http://schemas.microsoft.com/office/drawing/2014/main" id="{116DD2AF-E59E-B217-6D0E-DB7211765619}"/>
                </a:ext>
              </a:extLst>
            </p:cNvPr>
            <p:cNvSpPr/>
            <p:nvPr/>
          </p:nvSpPr>
          <p:spPr>
            <a:xfrm>
              <a:off x="1895146" y="3493338"/>
              <a:ext cx="3368860" cy="31020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2278" tIns="16912" rIns="16912" bIns="16912" rtlCol="0" anchor="ctr">
              <a:spAutoFit/>
            </a:bodyPr>
            <a:lstStyle/>
            <a:p>
              <a:r>
                <a:rPr lang="en-US" altLang="zh-CN" sz="1600" b="1" i="1" u="sng" dirty="0">
                  <a:solidFill>
                    <a:schemeClr val="tx1"/>
                  </a:solidFill>
                  <a:latin typeface="Consolas" panose="020B0609020204030204" pitchFamily="49" charset="0"/>
                </a:rPr>
                <a:t>M</a:t>
              </a:r>
              <a:r>
                <a:rPr lang="en-US" sz="1600" b="1" i="1" u="sng" dirty="0">
                  <a:solidFill>
                    <a:schemeClr val="tx1"/>
                  </a:solidFill>
                  <a:latin typeface="Consolas" panose="020B0609020204030204" pitchFamily="49" charset="0"/>
                </a:rPr>
                <a:t>athematician Hawking ...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1BE8863-629C-6874-A286-9E84275AD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7428" y="3244443"/>
              <a:ext cx="569632" cy="212116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itle 1">
            <a:extLst>
              <a:ext uri="{FF2B5EF4-FFF2-40B4-BE49-F238E27FC236}">
                <a16:creationId xmlns:a16="http://schemas.microsoft.com/office/drawing/2014/main" id="{0313820B-898E-3798-93E2-B762509BE900}"/>
              </a:ext>
            </a:extLst>
          </p:cNvPr>
          <p:cNvSpPr txBox="1">
            <a:spLocks/>
          </p:cNvSpPr>
          <p:nvPr/>
        </p:nvSpPr>
        <p:spPr>
          <a:xfrm>
            <a:off x="1722172" y="250879"/>
            <a:ext cx="9248269" cy="1226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i="1" dirty="0">
                <a:solidFill>
                  <a:schemeClr val="accent1"/>
                </a:solidFill>
                <a:latin typeface="Book Antiqua" panose="02040602050305030304" pitchFamily="18" charset="0"/>
              </a:rPr>
              <a:t>Massively</a:t>
            </a:r>
            <a:r>
              <a:rPr lang="zh-CN" altLang="en-US" sz="4800" b="1" i="1" dirty="0">
                <a:solidFill>
                  <a:schemeClr val="accent1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i="1" dirty="0">
                <a:solidFill>
                  <a:schemeClr val="accent1"/>
                </a:solidFill>
                <a:latin typeface="Book Antiqua" panose="02040602050305030304" pitchFamily="18" charset="0"/>
              </a:rPr>
              <a:t>Multi-Task</a:t>
            </a:r>
            <a:r>
              <a:rPr lang="zh-CN" altLang="en-US" sz="4800" b="1" i="1" dirty="0">
                <a:solidFill>
                  <a:schemeClr val="accent1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i="1" dirty="0">
                <a:solidFill>
                  <a:schemeClr val="accent1"/>
                </a:solidFill>
                <a:latin typeface="Book Antiqua" panose="02040602050305030304" pitchFamily="18" charset="0"/>
              </a:rPr>
              <a:t>NLP</a:t>
            </a:r>
            <a:r>
              <a:rPr lang="zh-CN" altLang="en-US" sz="4800" b="1" i="1" dirty="0">
                <a:solidFill>
                  <a:schemeClr val="accent1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i="1" dirty="0">
                <a:solidFill>
                  <a:schemeClr val="accent1"/>
                </a:solidFill>
                <a:latin typeface="Book Antiqua" panose="02040602050305030304" pitchFamily="18" charset="0"/>
              </a:rPr>
              <a:t>Models</a:t>
            </a:r>
            <a:endParaRPr lang="en-US" sz="4800" b="1" i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01378565-AA02-CA79-9838-9014CA95BFFC}"/>
              </a:ext>
            </a:extLst>
          </p:cNvPr>
          <p:cNvCxnSpPr>
            <a:stCxn id="35" idx="3"/>
          </p:cNvCxnSpPr>
          <p:nvPr/>
        </p:nvCxnSpPr>
        <p:spPr>
          <a:xfrm>
            <a:off x="11076003" y="3535192"/>
            <a:ext cx="99281" cy="2647761"/>
          </a:xfrm>
          <a:prstGeom prst="curvedConnector3">
            <a:avLst>
              <a:gd name="adj1" fmla="val 707038"/>
            </a:avLst>
          </a:prstGeom>
          <a:ln w="15875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5E32FD4-E0A7-000D-1C87-36E13016B51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3527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57"/>
    </mc:Choice>
    <mc:Fallback>
      <p:transition spd="slow" advTm="43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4" grpId="0" animBg="1"/>
      <p:bldP spid="36" grpId="0"/>
      <p:bldP spid="37" grpId="0"/>
      <p:bldP spid="40" grpId="0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4">
            <a:extLst>
              <a:ext uri="{FF2B5EF4-FFF2-40B4-BE49-F238E27FC236}">
                <a16:creationId xmlns:a16="http://schemas.microsoft.com/office/drawing/2014/main" id="{CB3641EE-418E-265D-B168-ED6042391366}"/>
              </a:ext>
            </a:extLst>
          </p:cNvPr>
          <p:cNvSpPr/>
          <p:nvPr/>
        </p:nvSpPr>
        <p:spPr>
          <a:xfrm>
            <a:off x="171621" y="203798"/>
            <a:ext cx="5627550" cy="3115852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0F150E-EC70-159D-DFF8-B89D5CA83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423" y="3677387"/>
            <a:ext cx="6317200" cy="293174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7B945C7-2C0C-F5C7-0885-2BAB146E7E1B}"/>
              </a:ext>
            </a:extLst>
          </p:cNvPr>
          <p:cNvGrpSpPr/>
          <p:nvPr/>
        </p:nvGrpSpPr>
        <p:grpSpPr>
          <a:xfrm>
            <a:off x="6334492" y="4354603"/>
            <a:ext cx="5706086" cy="2441448"/>
            <a:chOff x="6776604" y="1406839"/>
            <a:chExt cx="5083687" cy="19367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D99A4EB-3EAE-6469-1239-79F59B0DE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32213" y="1435100"/>
              <a:ext cx="463373" cy="419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7341E7-58CC-1EB9-827D-EB2653906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3931" b="3021"/>
            <a:stretch/>
          </p:blipFill>
          <p:spPr>
            <a:xfrm>
              <a:off x="6776604" y="1406839"/>
              <a:ext cx="5083687" cy="193678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9B1C0EF-94F0-2AAF-39F7-AD94DF5F06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8515" y="3476301"/>
            <a:ext cx="3035421" cy="8371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1B4D91-4106-55E1-2E5B-CCAD827723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457361" y="3578135"/>
            <a:ext cx="306488" cy="993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A69541-2087-80BD-4C7F-1CC9C220EA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4491" y="790331"/>
            <a:ext cx="5659285" cy="34136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27E5453-B281-9173-3F2F-BDFCE59E054B}"/>
              </a:ext>
            </a:extLst>
          </p:cNvPr>
          <p:cNvGrpSpPr/>
          <p:nvPr/>
        </p:nvGrpSpPr>
        <p:grpSpPr>
          <a:xfrm>
            <a:off x="400922" y="419532"/>
            <a:ext cx="3051002" cy="2705046"/>
            <a:chOff x="6018063" y="928922"/>
            <a:chExt cx="3051002" cy="2705046"/>
          </a:xfrm>
        </p:grpSpPr>
        <p:sp>
          <p:nvSpPr>
            <p:cNvPr id="14" name="Rectangle: Diagonal Corners Snipped 25">
              <a:extLst>
                <a:ext uri="{FF2B5EF4-FFF2-40B4-BE49-F238E27FC236}">
                  <a16:creationId xmlns:a16="http://schemas.microsoft.com/office/drawing/2014/main" id="{441B56B8-04AF-99A0-4346-543087FA8FB3}"/>
                </a:ext>
              </a:extLst>
            </p:cNvPr>
            <p:cNvSpPr/>
            <p:nvPr/>
          </p:nvSpPr>
          <p:spPr>
            <a:xfrm>
              <a:off x="6018063" y="1284081"/>
              <a:ext cx="2896608" cy="2349887"/>
            </a:xfrm>
            <a:prstGeom prst="snip2DiagRect">
              <a:avLst>
                <a:gd name="adj1" fmla="val 10987"/>
                <a:gd name="adj2" fmla="val 330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6"/>
            </a:p>
          </p:txBody>
        </p:sp>
        <p:pic>
          <p:nvPicPr>
            <p:cNvPr id="15" name="Graphic 14" descr="Bonfire with solid fill">
              <a:extLst>
                <a:ext uri="{FF2B5EF4-FFF2-40B4-BE49-F238E27FC236}">
                  <a16:creationId xmlns:a16="http://schemas.microsoft.com/office/drawing/2014/main" id="{FA0E9A00-3EDB-A611-0EDA-CD19B81EB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252613" y="2839949"/>
              <a:ext cx="765985" cy="710601"/>
            </a:xfrm>
            <a:prstGeom prst="rect">
              <a:avLst/>
            </a:prstGeom>
          </p:spPr>
        </p:pic>
        <p:pic>
          <p:nvPicPr>
            <p:cNvPr id="16" name="Graphic 15" descr="Boomerang outline">
              <a:extLst>
                <a:ext uri="{FF2B5EF4-FFF2-40B4-BE49-F238E27FC236}">
                  <a16:creationId xmlns:a16="http://schemas.microsoft.com/office/drawing/2014/main" id="{3199C6B2-F997-99E3-359B-8084F76BA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23410" y="1367552"/>
              <a:ext cx="765985" cy="710601"/>
            </a:xfrm>
            <a:prstGeom prst="rect">
              <a:avLst/>
            </a:prstGeom>
          </p:spPr>
        </p:pic>
        <p:pic>
          <p:nvPicPr>
            <p:cNvPr id="17" name="Graphic 16" descr="Boot with solid fill">
              <a:extLst>
                <a:ext uri="{FF2B5EF4-FFF2-40B4-BE49-F238E27FC236}">
                  <a16:creationId xmlns:a16="http://schemas.microsoft.com/office/drawing/2014/main" id="{D270EF8E-7569-6879-4961-6E6EA16B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878555" y="1671355"/>
              <a:ext cx="765985" cy="710601"/>
            </a:xfrm>
            <a:prstGeom prst="rect">
              <a:avLst/>
            </a:prstGeom>
          </p:spPr>
        </p:pic>
        <p:pic>
          <p:nvPicPr>
            <p:cNvPr id="18" name="Graphic 17" descr="Bow And Arrow outline">
              <a:extLst>
                <a:ext uri="{FF2B5EF4-FFF2-40B4-BE49-F238E27FC236}">
                  <a16:creationId xmlns:a16="http://schemas.microsoft.com/office/drawing/2014/main" id="{237CC5EE-28D2-C771-9E8B-5D214D6F5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068401" y="1390219"/>
              <a:ext cx="765985" cy="710601"/>
            </a:xfrm>
            <a:prstGeom prst="rect">
              <a:avLst/>
            </a:prstGeom>
          </p:spPr>
        </p:pic>
        <p:pic>
          <p:nvPicPr>
            <p:cNvPr id="19" name="Graphic 18" descr="Boxing Glove outline">
              <a:extLst>
                <a:ext uri="{FF2B5EF4-FFF2-40B4-BE49-F238E27FC236}">
                  <a16:creationId xmlns:a16="http://schemas.microsoft.com/office/drawing/2014/main" id="{4BEB8229-26D1-A9CA-C96A-D61B20B28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971538" y="2353225"/>
              <a:ext cx="765985" cy="710601"/>
            </a:xfrm>
            <a:prstGeom prst="rect">
              <a:avLst/>
            </a:prstGeom>
          </p:spPr>
        </p:pic>
        <p:pic>
          <p:nvPicPr>
            <p:cNvPr id="20" name="Graphic 19" descr="Box trolley with solid fill">
              <a:extLst>
                <a:ext uri="{FF2B5EF4-FFF2-40B4-BE49-F238E27FC236}">
                  <a16:creationId xmlns:a16="http://schemas.microsoft.com/office/drawing/2014/main" id="{862CCFBC-51FD-A1A3-C2A8-8F0F7B8BE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111258" y="2086271"/>
              <a:ext cx="765985" cy="710601"/>
            </a:xfrm>
            <a:prstGeom prst="rect">
              <a:avLst/>
            </a:prstGeom>
          </p:spPr>
        </p:pic>
        <p:pic>
          <p:nvPicPr>
            <p:cNvPr id="21" name="Graphic 20" descr="Calligraphy Pen outline">
              <a:extLst>
                <a:ext uri="{FF2B5EF4-FFF2-40B4-BE49-F238E27FC236}">
                  <a16:creationId xmlns:a16="http://schemas.microsoft.com/office/drawing/2014/main" id="{6F864C3E-0915-C926-274C-459C0640D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072509" y="3019862"/>
              <a:ext cx="606798" cy="562924"/>
            </a:xfrm>
            <a:prstGeom prst="rect">
              <a:avLst/>
            </a:prstGeom>
          </p:spPr>
        </p:pic>
        <p:pic>
          <p:nvPicPr>
            <p:cNvPr id="22" name="Graphic 21" descr="Camera outline">
              <a:extLst>
                <a:ext uri="{FF2B5EF4-FFF2-40B4-BE49-F238E27FC236}">
                  <a16:creationId xmlns:a16="http://schemas.microsoft.com/office/drawing/2014/main" id="{BE52472D-E636-CC5F-49D1-E34D7B615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347121" y="2843574"/>
              <a:ext cx="765985" cy="710601"/>
            </a:xfrm>
            <a:prstGeom prst="rect">
              <a:avLst/>
            </a:prstGeom>
          </p:spPr>
        </p:pic>
        <p:pic>
          <p:nvPicPr>
            <p:cNvPr id="23" name="Graphic 22" descr="Climbing with solid fill">
              <a:extLst>
                <a:ext uri="{FF2B5EF4-FFF2-40B4-BE49-F238E27FC236}">
                  <a16:creationId xmlns:a16="http://schemas.microsoft.com/office/drawing/2014/main" id="{1A2DC5B7-159F-25F0-6D79-E591E1D54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6223410" y="2105563"/>
              <a:ext cx="765985" cy="710601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7C9608-A869-8793-1711-7AD8A0926199}"/>
                </a:ext>
              </a:extLst>
            </p:cNvPr>
            <p:cNvSpPr/>
            <p:nvPr/>
          </p:nvSpPr>
          <p:spPr>
            <a:xfrm>
              <a:off x="6041970" y="928922"/>
              <a:ext cx="3027095" cy="243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upstream</a:t>
              </a:r>
              <a:r>
                <a:rPr lang="en-US" sz="2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4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tasks</a:t>
              </a:r>
            </a:p>
          </p:txBody>
        </p:sp>
      </p:grpSp>
      <p:sp>
        <p:nvSpPr>
          <p:cNvPr id="26" name="Arrow: Right 46">
            <a:extLst>
              <a:ext uri="{FF2B5EF4-FFF2-40B4-BE49-F238E27FC236}">
                <a16:creationId xmlns:a16="http://schemas.microsoft.com/office/drawing/2014/main" id="{7C7DACA6-4965-5964-5055-1D72F4155533}"/>
              </a:ext>
            </a:extLst>
          </p:cNvPr>
          <p:cNvSpPr/>
          <p:nvPr/>
        </p:nvSpPr>
        <p:spPr>
          <a:xfrm>
            <a:off x="3458515" y="1797930"/>
            <a:ext cx="405035" cy="25896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6"/>
          </a:p>
        </p:txBody>
      </p:sp>
      <p:pic>
        <p:nvPicPr>
          <p:cNvPr id="27" name="Picture 26" descr="A picture containing toy&#10;&#10;Description automatically generated">
            <a:extLst>
              <a:ext uri="{FF2B5EF4-FFF2-40B4-BE49-F238E27FC236}">
                <a16:creationId xmlns:a16="http://schemas.microsoft.com/office/drawing/2014/main" id="{F4299709-EDB6-AD5B-AAE4-517EF8206D1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41" y="1234803"/>
            <a:ext cx="1474730" cy="177024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B824259-5CFA-80AE-6130-E3003721D074}"/>
              </a:ext>
            </a:extLst>
          </p:cNvPr>
          <p:cNvSpPr/>
          <p:nvPr/>
        </p:nvSpPr>
        <p:spPr>
          <a:xfrm>
            <a:off x="3488058" y="510216"/>
            <a:ext cx="2177088" cy="680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Multi-Task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NLP Model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A4994EB-1864-D56D-3E49-90DE460EF8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3084" y="3458774"/>
            <a:ext cx="270466" cy="10883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B639C08-C9AD-6E45-9F3E-4EE9DBE156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3545" y="4522235"/>
            <a:ext cx="4563911" cy="36297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7A712AD-A041-DF5F-D9D8-07296A38E99C}"/>
              </a:ext>
            </a:extLst>
          </p:cNvPr>
          <p:cNvSpPr txBox="1"/>
          <p:nvPr/>
        </p:nvSpPr>
        <p:spPr>
          <a:xfrm>
            <a:off x="7593863" y="200993"/>
            <a:ext cx="314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CrossFit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(Ye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al.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2021)</a:t>
            </a:r>
            <a:endParaRPr lang="en-US" sz="2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4AE9AB-5CE6-C9A6-B508-D5AE91C58F63}"/>
              </a:ext>
            </a:extLst>
          </p:cNvPr>
          <p:cNvSpPr txBox="1"/>
          <p:nvPr/>
        </p:nvSpPr>
        <p:spPr>
          <a:xfrm>
            <a:off x="7944428" y="4423548"/>
            <a:ext cx="3002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FLAN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(Wei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al.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2022)</a:t>
            </a:r>
            <a:endParaRPr lang="en-US" sz="2400" b="1" dirty="0"/>
          </a:p>
        </p:txBody>
      </p:sp>
      <p:sp>
        <p:nvSpPr>
          <p:cNvPr id="36" name="7-Point Star 35">
            <a:extLst>
              <a:ext uri="{FF2B5EF4-FFF2-40B4-BE49-F238E27FC236}">
                <a16:creationId xmlns:a16="http://schemas.microsoft.com/office/drawing/2014/main" id="{820BF1A8-6CC1-7987-2E3C-22369B61760B}"/>
              </a:ext>
            </a:extLst>
          </p:cNvPr>
          <p:cNvSpPr/>
          <p:nvPr/>
        </p:nvSpPr>
        <p:spPr>
          <a:xfrm>
            <a:off x="3568162" y="4178968"/>
            <a:ext cx="1408063" cy="1310886"/>
          </a:xfrm>
          <a:prstGeom prst="star7">
            <a:avLst/>
          </a:prstGeom>
          <a:solidFill>
            <a:srgbClr val="7030A0">
              <a:alpha val="4693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5CACFB-2F95-639E-0EB9-D7FDA31D78EF}"/>
              </a:ext>
            </a:extLst>
          </p:cNvPr>
          <p:cNvSpPr txBox="1"/>
          <p:nvPr/>
        </p:nvSpPr>
        <p:spPr>
          <a:xfrm>
            <a:off x="3380735" y="3634981"/>
            <a:ext cx="2781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T0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(</a:t>
            </a:r>
            <a:r>
              <a:rPr lang="en-US" altLang="zh-CN" sz="2400" b="1" dirty="0" err="1"/>
              <a:t>Sanh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al.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2022)</a:t>
            </a:r>
            <a:endParaRPr lang="en-US" sz="2400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0C4194D-5FB1-7515-D679-ACE1D7F4045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134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96"/>
    </mc:Choice>
    <mc:Fallback>
      <p:transition spd="slow" advTm="74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3" grpId="0"/>
      <p:bldP spid="35" grpId="0"/>
      <p:bldP spid="36" grpId="0" animBg="1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ounded Rectangle 34">
            <a:extLst>
              <a:ext uri="{FF2B5EF4-FFF2-40B4-BE49-F238E27FC236}">
                <a16:creationId xmlns:a16="http://schemas.microsoft.com/office/drawing/2014/main" id="{CBCB3EC2-4F9C-E00E-7B40-5374AEB2FA48}"/>
              </a:ext>
            </a:extLst>
          </p:cNvPr>
          <p:cNvSpPr/>
          <p:nvPr/>
        </p:nvSpPr>
        <p:spPr>
          <a:xfrm>
            <a:off x="657406" y="4324397"/>
            <a:ext cx="11036720" cy="2407733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A69096-7552-F3AE-AF60-14E59F8F802F}"/>
                  </a:ext>
                </a:extLst>
              </p:cNvPr>
              <p:cNvSpPr txBox="1"/>
              <p:nvPr/>
            </p:nvSpPr>
            <p:spPr>
              <a:xfrm>
                <a:off x="5569515" y="4482655"/>
                <a:ext cx="5657703" cy="420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𝓤</m:t>
                        </m:r>
                      </m:e>
                      <m:sub>
                        <m:r>
                          <a:rPr lang="en-US" sz="28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0B0F0"/>
                    </a:solidFill>
                  </a:rPr>
                  <a:t>: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an unseen task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w/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a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few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accent1"/>
                    </a:solidFill>
                  </a:rPr>
                  <a:t>unlabeled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data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A69096-7552-F3AE-AF60-14E59F8F8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515" y="4482655"/>
                <a:ext cx="5657703" cy="420949"/>
              </a:xfrm>
              <a:prstGeom prst="rect">
                <a:avLst/>
              </a:prstGeom>
              <a:blipFill>
                <a:blip r:embed="rId6"/>
                <a:stretch>
                  <a:fillRect l="-2237" t="-5882" r="-447" b="-4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Cross country skiing with solid fill">
            <a:extLst>
              <a:ext uri="{FF2B5EF4-FFF2-40B4-BE49-F238E27FC236}">
                <a16:creationId xmlns:a16="http://schemas.microsoft.com/office/drawing/2014/main" id="{E1274957-6743-FDFA-6348-BC91383DFD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30924" y="5279793"/>
            <a:ext cx="898924" cy="942502"/>
          </a:xfrm>
          <a:prstGeom prst="rect">
            <a:avLst/>
          </a:prstGeom>
        </p:spPr>
      </p:pic>
      <p:sp>
        <p:nvSpPr>
          <p:cNvPr id="6" name="Arrow: Right 93">
            <a:extLst>
              <a:ext uri="{FF2B5EF4-FFF2-40B4-BE49-F238E27FC236}">
                <a16:creationId xmlns:a16="http://schemas.microsoft.com/office/drawing/2014/main" id="{D4E926B8-7712-585F-3808-20552F6F07FE}"/>
              </a:ext>
            </a:extLst>
          </p:cNvPr>
          <p:cNvSpPr/>
          <p:nvPr/>
        </p:nvSpPr>
        <p:spPr>
          <a:xfrm>
            <a:off x="6460066" y="4946870"/>
            <a:ext cx="3502758" cy="1592453"/>
          </a:xfrm>
          <a:prstGeom prst="rightArrow">
            <a:avLst>
              <a:gd name="adj1" fmla="val 64355"/>
              <a:gd name="adj2" fmla="val 3385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solidFill>
                  <a:srgbClr val="C00000"/>
                </a:solidFill>
              </a:rPr>
              <a:t>Unsupervised</a:t>
            </a:r>
          </a:p>
          <a:p>
            <a:pPr algn="ctr"/>
            <a:r>
              <a:rPr lang="en-US" altLang="zh-CN" sz="2200" b="1" dirty="0">
                <a:solidFill>
                  <a:srgbClr val="C00000"/>
                </a:solidFill>
              </a:rPr>
              <a:t>Cross-Task</a:t>
            </a:r>
            <a:r>
              <a:rPr lang="zh-CN" altLang="en-US" sz="2200" b="1" dirty="0">
                <a:solidFill>
                  <a:srgbClr val="C00000"/>
                </a:solidFill>
              </a:rPr>
              <a:t> </a:t>
            </a:r>
            <a:r>
              <a:rPr lang="en-US" altLang="zh-CN" sz="2200" b="1" dirty="0">
                <a:solidFill>
                  <a:srgbClr val="C00000"/>
                </a:solidFill>
              </a:rPr>
              <a:t>Generalization</a:t>
            </a:r>
            <a:endParaRPr lang="en-US" sz="2200" b="1" dirty="0">
              <a:solidFill>
                <a:srgbClr val="C00000"/>
              </a:solidFill>
            </a:endParaRPr>
          </a:p>
        </p:txBody>
      </p:sp>
      <p:pic>
        <p:nvPicPr>
          <p:cNvPr id="7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D319B6A6-9F09-BA31-51DD-2C61CF8B4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438" y="5149731"/>
            <a:ext cx="1003543" cy="120463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734A393-C8EC-2D7A-C1B0-4BE422A4FAA1}"/>
              </a:ext>
            </a:extLst>
          </p:cNvPr>
          <p:cNvGrpSpPr/>
          <p:nvPr/>
        </p:nvGrpSpPr>
        <p:grpSpPr>
          <a:xfrm>
            <a:off x="834848" y="4572751"/>
            <a:ext cx="4734667" cy="1942939"/>
            <a:chOff x="735813" y="4732301"/>
            <a:chExt cx="4734667" cy="1942939"/>
          </a:xfrm>
        </p:grpSpPr>
        <p:sp>
          <p:nvSpPr>
            <p:cNvPr id="9" name="Rectangle: Rounded Corners 92">
              <a:extLst>
                <a:ext uri="{FF2B5EF4-FFF2-40B4-BE49-F238E27FC236}">
                  <a16:creationId xmlns:a16="http://schemas.microsoft.com/office/drawing/2014/main" id="{8DE9474E-22AB-0482-DAAA-2563E955F199}"/>
                </a:ext>
              </a:extLst>
            </p:cNvPr>
            <p:cNvSpPr/>
            <p:nvPr/>
          </p:nvSpPr>
          <p:spPr>
            <a:xfrm>
              <a:off x="735813" y="4732301"/>
              <a:ext cx="4596656" cy="1942939"/>
            </a:xfrm>
            <a:custGeom>
              <a:avLst/>
              <a:gdLst>
                <a:gd name="connsiteX0" fmla="*/ 0 w 4596656"/>
                <a:gd name="connsiteY0" fmla="*/ 323830 h 1942939"/>
                <a:gd name="connsiteX1" fmla="*/ 323830 w 4596656"/>
                <a:gd name="connsiteY1" fmla="*/ 0 h 1942939"/>
                <a:gd name="connsiteX2" fmla="*/ 1021486 w 4596656"/>
                <a:gd name="connsiteY2" fmla="*/ 0 h 1942939"/>
                <a:gd name="connsiteX3" fmla="*/ 1561182 w 4596656"/>
                <a:gd name="connsiteY3" fmla="*/ 0 h 1942939"/>
                <a:gd name="connsiteX4" fmla="*/ 2219348 w 4596656"/>
                <a:gd name="connsiteY4" fmla="*/ 0 h 1942939"/>
                <a:gd name="connsiteX5" fmla="*/ 2798534 w 4596656"/>
                <a:gd name="connsiteY5" fmla="*/ 0 h 1942939"/>
                <a:gd name="connsiteX6" fmla="*/ 3496190 w 4596656"/>
                <a:gd name="connsiteY6" fmla="*/ 0 h 1942939"/>
                <a:gd name="connsiteX7" fmla="*/ 4272826 w 4596656"/>
                <a:gd name="connsiteY7" fmla="*/ 0 h 1942939"/>
                <a:gd name="connsiteX8" fmla="*/ 4596656 w 4596656"/>
                <a:gd name="connsiteY8" fmla="*/ 323830 h 1942939"/>
                <a:gd name="connsiteX9" fmla="*/ 4596656 w 4596656"/>
                <a:gd name="connsiteY9" fmla="*/ 971470 h 1942939"/>
                <a:gd name="connsiteX10" fmla="*/ 4596656 w 4596656"/>
                <a:gd name="connsiteY10" fmla="*/ 1619109 h 1942939"/>
                <a:gd name="connsiteX11" fmla="*/ 4272826 w 4596656"/>
                <a:gd name="connsiteY11" fmla="*/ 1942939 h 1942939"/>
                <a:gd name="connsiteX12" fmla="*/ 3535680 w 4596656"/>
                <a:gd name="connsiteY12" fmla="*/ 1942939 h 1942939"/>
                <a:gd name="connsiteX13" fmla="*/ 2956494 w 4596656"/>
                <a:gd name="connsiteY13" fmla="*/ 1942939 h 1942939"/>
                <a:gd name="connsiteX14" fmla="*/ 2416798 w 4596656"/>
                <a:gd name="connsiteY14" fmla="*/ 1942939 h 1942939"/>
                <a:gd name="connsiteX15" fmla="*/ 1837612 w 4596656"/>
                <a:gd name="connsiteY15" fmla="*/ 1942939 h 1942939"/>
                <a:gd name="connsiteX16" fmla="*/ 1218936 w 4596656"/>
                <a:gd name="connsiteY16" fmla="*/ 1942939 h 1942939"/>
                <a:gd name="connsiteX17" fmla="*/ 323830 w 4596656"/>
                <a:gd name="connsiteY17" fmla="*/ 1942939 h 1942939"/>
                <a:gd name="connsiteX18" fmla="*/ 0 w 4596656"/>
                <a:gd name="connsiteY18" fmla="*/ 1619109 h 1942939"/>
                <a:gd name="connsiteX19" fmla="*/ 0 w 4596656"/>
                <a:gd name="connsiteY19" fmla="*/ 945564 h 1942939"/>
                <a:gd name="connsiteX20" fmla="*/ 0 w 4596656"/>
                <a:gd name="connsiteY20" fmla="*/ 323830 h 194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596656" h="1942939" fill="none" extrusionOk="0">
                  <a:moveTo>
                    <a:pt x="0" y="323830"/>
                  </a:moveTo>
                  <a:cubicBezTo>
                    <a:pt x="9653" y="164097"/>
                    <a:pt x="114612" y="16017"/>
                    <a:pt x="323830" y="0"/>
                  </a:cubicBezTo>
                  <a:cubicBezTo>
                    <a:pt x="669180" y="-28938"/>
                    <a:pt x="749300" y="-7811"/>
                    <a:pt x="1021486" y="0"/>
                  </a:cubicBezTo>
                  <a:cubicBezTo>
                    <a:pt x="1293672" y="7811"/>
                    <a:pt x="1329682" y="4347"/>
                    <a:pt x="1561182" y="0"/>
                  </a:cubicBezTo>
                  <a:cubicBezTo>
                    <a:pt x="1792682" y="-4347"/>
                    <a:pt x="1926855" y="23654"/>
                    <a:pt x="2219348" y="0"/>
                  </a:cubicBezTo>
                  <a:cubicBezTo>
                    <a:pt x="2511841" y="-23654"/>
                    <a:pt x="2563167" y="6577"/>
                    <a:pt x="2798534" y="0"/>
                  </a:cubicBezTo>
                  <a:cubicBezTo>
                    <a:pt x="3033901" y="-6577"/>
                    <a:pt x="3316420" y="17260"/>
                    <a:pt x="3496190" y="0"/>
                  </a:cubicBezTo>
                  <a:cubicBezTo>
                    <a:pt x="3675960" y="-17260"/>
                    <a:pt x="3936979" y="-11662"/>
                    <a:pt x="4272826" y="0"/>
                  </a:cubicBezTo>
                  <a:cubicBezTo>
                    <a:pt x="4444148" y="23457"/>
                    <a:pt x="4591976" y="130247"/>
                    <a:pt x="4596656" y="323830"/>
                  </a:cubicBezTo>
                  <a:cubicBezTo>
                    <a:pt x="4602274" y="472754"/>
                    <a:pt x="4568677" y="781118"/>
                    <a:pt x="4596656" y="971470"/>
                  </a:cubicBezTo>
                  <a:cubicBezTo>
                    <a:pt x="4624635" y="1161822"/>
                    <a:pt x="4614414" y="1334948"/>
                    <a:pt x="4596656" y="1619109"/>
                  </a:cubicBezTo>
                  <a:cubicBezTo>
                    <a:pt x="4569403" y="1813237"/>
                    <a:pt x="4465848" y="1981350"/>
                    <a:pt x="4272826" y="1942939"/>
                  </a:cubicBezTo>
                  <a:cubicBezTo>
                    <a:pt x="3976506" y="1976578"/>
                    <a:pt x="3698616" y="1929230"/>
                    <a:pt x="3535680" y="1942939"/>
                  </a:cubicBezTo>
                  <a:cubicBezTo>
                    <a:pt x="3372744" y="1956648"/>
                    <a:pt x="3164807" y="1959378"/>
                    <a:pt x="2956494" y="1942939"/>
                  </a:cubicBezTo>
                  <a:cubicBezTo>
                    <a:pt x="2748181" y="1926500"/>
                    <a:pt x="2583839" y="1937437"/>
                    <a:pt x="2416798" y="1942939"/>
                  </a:cubicBezTo>
                  <a:cubicBezTo>
                    <a:pt x="2249757" y="1948441"/>
                    <a:pt x="2010463" y="1963507"/>
                    <a:pt x="1837612" y="1942939"/>
                  </a:cubicBezTo>
                  <a:cubicBezTo>
                    <a:pt x="1664761" y="1922371"/>
                    <a:pt x="1518760" y="1969011"/>
                    <a:pt x="1218936" y="1942939"/>
                  </a:cubicBezTo>
                  <a:cubicBezTo>
                    <a:pt x="919112" y="1916867"/>
                    <a:pt x="572013" y="1985592"/>
                    <a:pt x="323830" y="1942939"/>
                  </a:cubicBezTo>
                  <a:cubicBezTo>
                    <a:pt x="114230" y="1973468"/>
                    <a:pt x="41955" y="1807371"/>
                    <a:pt x="0" y="1619109"/>
                  </a:cubicBezTo>
                  <a:cubicBezTo>
                    <a:pt x="14651" y="1439847"/>
                    <a:pt x="24578" y="1164847"/>
                    <a:pt x="0" y="945564"/>
                  </a:cubicBezTo>
                  <a:cubicBezTo>
                    <a:pt x="-24578" y="726281"/>
                    <a:pt x="-25752" y="520647"/>
                    <a:pt x="0" y="323830"/>
                  </a:cubicBezTo>
                  <a:close/>
                </a:path>
                <a:path w="4596656" h="1942939" stroke="0" extrusionOk="0">
                  <a:moveTo>
                    <a:pt x="0" y="323830"/>
                  </a:moveTo>
                  <a:cubicBezTo>
                    <a:pt x="-29350" y="126880"/>
                    <a:pt x="132314" y="4755"/>
                    <a:pt x="323830" y="0"/>
                  </a:cubicBezTo>
                  <a:cubicBezTo>
                    <a:pt x="647456" y="-8676"/>
                    <a:pt x="693635" y="28582"/>
                    <a:pt x="1060976" y="0"/>
                  </a:cubicBezTo>
                  <a:cubicBezTo>
                    <a:pt x="1428317" y="-28582"/>
                    <a:pt x="1451629" y="-822"/>
                    <a:pt x="1679652" y="0"/>
                  </a:cubicBezTo>
                  <a:cubicBezTo>
                    <a:pt x="1907675" y="822"/>
                    <a:pt x="2059893" y="4813"/>
                    <a:pt x="2258838" y="0"/>
                  </a:cubicBezTo>
                  <a:cubicBezTo>
                    <a:pt x="2457783" y="-4813"/>
                    <a:pt x="2695915" y="9883"/>
                    <a:pt x="2956494" y="0"/>
                  </a:cubicBezTo>
                  <a:cubicBezTo>
                    <a:pt x="3217073" y="-9883"/>
                    <a:pt x="3292286" y="18301"/>
                    <a:pt x="3575170" y="0"/>
                  </a:cubicBezTo>
                  <a:cubicBezTo>
                    <a:pt x="3858054" y="-18301"/>
                    <a:pt x="4007428" y="-17942"/>
                    <a:pt x="4272826" y="0"/>
                  </a:cubicBezTo>
                  <a:cubicBezTo>
                    <a:pt x="4448815" y="-27241"/>
                    <a:pt x="4570617" y="181171"/>
                    <a:pt x="4596656" y="323830"/>
                  </a:cubicBezTo>
                  <a:cubicBezTo>
                    <a:pt x="4604411" y="506361"/>
                    <a:pt x="4580022" y="643071"/>
                    <a:pt x="4596656" y="945564"/>
                  </a:cubicBezTo>
                  <a:cubicBezTo>
                    <a:pt x="4613290" y="1248057"/>
                    <a:pt x="4597744" y="1464620"/>
                    <a:pt x="4596656" y="1619109"/>
                  </a:cubicBezTo>
                  <a:cubicBezTo>
                    <a:pt x="4600630" y="1803871"/>
                    <a:pt x="4453468" y="1961539"/>
                    <a:pt x="4272826" y="1942939"/>
                  </a:cubicBezTo>
                  <a:cubicBezTo>
                    <a:pt x="4144540" y="1954201"/>
                    <a:pt x="3970505" y="1939849"/>
                    <a:pt x="3733130" y="1942939"/>
                  </a:cubicBezTo>
                  <a:cubicBezTo>
                    <a:pt x="3495755" y="1946029"/>
                    <a:pt x="3243488" y="1961004"/>
                    <a:pt x="2995984" y="1942939"/>
                  </a:cubicBezTo>
                  <a:cubicBezTo>
                    <a:pt x="2748480" y="1924874"/>
                    <a:pt x="2652615" y="1960423"/>
                    <a:pt x="2416798" y="1942939"/>
                  </a:cubicBezTo>
                  <a:cubicBezTo>
                    <a:pt x="2180981" y="1925455"/>
                    <a:pt x="2054366" y="1947432"/>
                    <a:pt x="1758632" y="1942939"/>
                  </a:cubicBezTo>
                  <a:cubicBezTo>
                    <a:pt x="1462898" y="1938446"/>
                    <a:pt x="1219139" y="1959406"/>
                    <a:pt x="1021486" y="1942939"/>
                  </a:cubicBezTo>
                  <a:cubicBezTo>
                    <a:pt x="823833" y="1926472"/>
                    <a:pt x="642154" y="1954361"/>
                    <a:pt x="323830" y="1942939"/>
                  </a:cubicBezTo>
                  <a:cubicBezTo>
                    <a:pt x="141008" y="1950048"/>
                    <a:pt x="30302" y="1820471"/>
                    <a:pt x="0" y="1619109"/>
                  </a:cubicBezTo>
                  <a:cubicBezTo>
                    <a:pt x="-7338" y="1441876"/>
                    <a:pt x="17210" y="1213218"/>
                    <a:pt x="0" y="997375"/>
                  </a:cubicBezTo>
                  <a:cubicBezTo>
                    <a:pt x="-17210" y="781532"/>
                    <a:pt x="-22358" y="486873"/>
                    <a:pt x="0" y="323830"/>
                  </a:cubicBez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 w="12700"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16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10" name="Rectangle: Rounded Corners 85">
              <a:extLst>
                <a:ext uri="{FF2B5EF4-FFF2-40B4-BE49-F238E27FC236}">
                  <a16:creationId xmlns:a16="http://schemas.microsoft.com/office/drawing/2014/main" id="{25D8C802-E6DA-4965-A602-C8AB8AF43A16}"/>
                </a:ext>
              </a:extLst>
            </p:cNvPr>
            <p:cNvSpPr/>
            <p:nvPr/>
          </p:nvSpPr>
          <p:spPr>
            <a:xfrm>
              <a:off x="953268" y="4870038"/>
              <a:ext cx="3821725" cy="83803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2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16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11" name="Rectangle: Rounded Corners 84">
              <a:extLst>
                <a:ext uri="{FF2B5EF4-FFF2-40B4-BE49-F238E27FC236}">
                  <a16:creationId xmlns:a16="http://schemas.microsoft.com/office/drawing/2014/main" id="{E552CDF2-487D-19AD-6D6F-EFC615603FE7}"/>
                </a:ext>
              </a:extLst>
            </p:cNvPr>
            <p:cNvSpPr/>
            <p:nvPr/>
          </p:nvSpPr>
          <p:spPr>
            <a:xfrm>
              <a:off x="984837" y="4910130"/>
              <a:ext cx="3821725" cy="83803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2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16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12" name="Rectangle: Rounded Corners 66">
              <a:extLst>
                <a:ext uri="{FF2B5EF4-FFF2-40B4-BE49-F238E27FC236}">
                  <a16:creationId xmlns:a16="http://schemas.microsoft.com/office/drawing/2014/main" id="{CF172D30-74A2-E5CE-6445-679673871E31}"/>
                </a:ext>
              </a:extLst>
            </p:cNvPr>
            <p:cNvSpPr/>
            <p:nvPr/>
          </p:nvSpPr>
          <p:spPr>
            <a:xfrm>
              <a:off x="1030162" y="4950633"/>
              <a:ext cx="3814145" cy="90295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911" rtlCol="0" anchor="ctr"/>
            <a:lstStyle/>
            <a:p>
              <a:r>
                <a:rPr lang="en-US" sz="16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</a:t>
              </a:r>
              <a:r>
                <a:rPr lang="en-US" sz="1016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</a:p>
          </p:txBody>
        </p:sp>
        <p:sp>
          <p:nvSpPr>
            <p:cNvPr id="13" name="Rectangle: Rounded Corners 67">
              <a:extLst>
                <a:ext uri="{FF2B5EF4-FFF2-40B4-BE49-F238E27FC236}">
                  <a16:creationId xmlns:a16="http://schemas.microsoft.com/office/drawing/2014/main" id="{F33ABBFA-8D68-CE9A-8E52-45E6640787CA}"/>
                </a:ext>
              </a:extLst>
            </p:cNvPr>
            <p:cNvSpPr/>
            <p:nvPr/>
          </p:nvSpPr>
          <p:spPr>
            <a:xfrm>
              <a:off x="1779384" y="5006987"/>
              <a:ext cx="2988330" cy="7018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2278" tIns="16912" rIns="16912" bIns="16912" rtlCol="0" anchor="ctr">
              <a:spAutoFit/>
            </a:bodyPr>
            <a:lstStyle/>
            <a:p>
              <a:r>
                <a:rPr lang="en-US" sz="1300" b="1" i="1" u="sng" dirty="0">
                  <a:solidFill>
                    <a:schemeClr val="tx1"/>
                  </a:solidFill>
                  <a:latin typeface="Consolas" panose="020B0609020204030204" pitchFamily="49" charset="0"/>
                </a:rPr>
                <a:t>Fred is ...  He ....</a:t>
              </a:r>
              <a: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 In the sentence, does the pronoun "</a:t>
              </a:r>
              <a:r>
                <a:rPr lang="en-US" sz="1300" b="1" u="sng" dirty="0">
                  <a:solidFill>
                    <a:schemeClr val="tx1"/>
                  </a:solidFill>
                  <a:latin typeface="Consolas" panose="020B0609020204030204" pitchFamily="49" charset="0"/>
                </a:rPr>
                <a:t>he</a:t>
              </a:r>
              <a: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" refer to </a:t>
              </a:r>
              <a:r>
                <a:rPr lang="en-US" sz="1300" b="1" u="sng" dirty="0">
                  <a:solidFill>
                    <a:schemeClr val="tx1"/>
                  </a:solidFill>
                  <a:latin typeface="Consolas" panose="020B0609020204030204" pitchFamily="49" charset="0"/>
                </a:rPr>
                <a:t>Fred</a:t>
              </a:r>
              <a: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? Yes, no?</a:t>
              </a:r>
            </a:p>
          </p:txBody>
        </p:sp>
        <p:sp>
          <p:nvSpPr>
            <p:cNvPr id="14" name="Rectangle: Rounded Corners 82">
              <a:extLst>
                <a:ext uri="{FF2B5EF4-FFF2-40B4-BE49-F238E27FC236}">
                  <a16:creationId xmlns:a16="http://schemas.microsoft.com/office/drawing/2014/main" id="{A336B197-7E8C-7A6C-2A82-32159EF80272}"/>
                </a:ext>
              </a:extLst>
            </p:cNvPr>
            <p:cNvSpPr/>
            <p:nvPr/>
          </p:nvSpPr>
          <p:spPr>
            <a:xfrm>
              <a:off x="1330642" y="5664993"/>
              <a:ext cx="3814145" cy="88700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911" rtlCol="0" anchor="ctr"/>
            <a:lstStyle/>
            <a:p>
              <a:r>
                <a:rPr lang="en-US" sz="16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</a:t>
              </a:r>
              <a:r>
                <a:rPr lang="en-US" sz="105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</a:p>
          </p:txBody>
        </p:sp>
        <p:sp>
          <p:nvSpPr>
            <p:cNvPr id="15" name="Rectangle: Rounded Corners 83">
              <a:extLst>
                <a:ext uri="{FF2B5EF4-FFF2-40B4-BE49-F238E27FC236}">
                  <a16:creationId xmlns:a16="http://schemas.microsoft.com/office/drawing/2014/main" id="{4C17F735-A7EF-8AB0-75F4-A5F85DCA1858}"/>
                </a:ext>
              </a:extLst>
            </p:cNvPr>
            <p:cNvSpPr/>
            <p:nvPr/>
          </p:nvSpPr>
          <p:spPr>
            <a:xfrm>
              <a:off x="2093066" y="5763618"/>
              <a:ext cx="2908402" cy="7018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2278" tIns="16912" rIns="16912" bIns="16912" rtlCol="0" anchor="ctr">
              <a:spAutoFit/>
            </a:bodyPr>
            <a:lstStyle/>
            <a:p>
              <a: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Does "</a:t>
              </a:r>
              <a:r>
                <a:rPr lang="en-US" sz="1300" b="1" u="sng" dirty="0">
                  <a:solidFill>
                    <a:schemeClr val="tx1"/>
                  </a:solidFill>
                  <a:latin typeface="Consolas" panose="020B0609020204030204" pitchFamily="49" charset="0"/>
                </a:rPr>
                <a:t>her</a:t>
              </a:r>
              <a: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" refer to </a:t>
              </a:r>
              <a:r>
                <a:rPr lang="en-US" sz="1300" b="1" u="sng" dirty="0">
                  <a:solidFill>
                    <a:schemeClr val="tx1"/>
                  </a:solidFill>
                  <a:latin typeface="Consolas" panose="020B0609020204030204" pitchFamily="49" charset="0"/>
                </a:rPr>
                <a:t>Alice</a:t>
              </a:r>
              <a: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 or </a:t>
              </a:r>
              <a:r>
                <a:rPr lang="en-US" sz="1300" b="1" u="sng" dirty="0">
                  <a:solidFill>
                    <a:schemeClr val="tx1"/>
                  </a:solidFill>
                  <a:latin typeface="Consolas" panose="020B0609020204030204" pitchFamily="49" charset="0"/>
                </a:rPr>
                <a:t>Mary</a:t>
              </a:r>
              <a: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 in this sentence: </a:t>
              </a:r>
              <a:r>
                <a:rPr lang="en-US" sz="1300" b="1" u="sng" dirty="0">
                  <a:solidFill>
                    <a:schemeClr val="tx1"/>
                  </a:solidFill>
                  <a:latin typeface="Consolas" panose="020B0609020204030204" pitchFamily="49" charset="0"/>
                </a:rPr>
                <a:t>Alice </a:t>
              </a:r>
              <a:r>
                <a:rPr lang="en-US" sz="1300" b="1" i="1" u="sng" dirty="0">
                  <a:solidFill>
                    <a:schemeClr val="tx1"/>
                  </a:solidFill>
                  <a:latin typeface="Consolas" panose="020B0609020204030204" pitchFamily="49" charset="0"/>
                </a:rPr>
                <a:t>... Mary... and her ...</a:t>
              </a:r>
              <a:endParaRPr lang="en-US" sz="13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4FBED4A-29CE-B85F-4999-191DF286A6A7}"/>
                    </a:ext>
                  </a:extLst>
                </p:cNvPr>
                <p:cNvSpPr txBox="1"/>
                <p:nvPr/>
              </p:nvSpPr>
              <p:spPr>
                <a:xfrm>
                  <a:off x="761373" y="6035453"/>
                  <a:ext cx="5237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8E5B22E-D610-0413-8F7E-14F68FDFB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373" y="6035453"/>
                  <a:ext cx="523764" cy="461665"/>
                </a:xfrm>
                <a:prstGeom prst="rect">
                  <a:avLst/>
                </a:prstGeom>
                <a:blipFill>
                  <a:blip r:embed="rId27"/>
                  <a:stretch>
                    <a:fillRect l="-2381"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E871E85-9DFA-CE1E-3235-8B0BD6C6E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8771" y="4965982"/>
              <a:ext cx="261709" cy="299517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ed Rectangle 34">
            <a:extLst>
              <a:ext uri="{FF2B5EF4-FFF2-40B4-BE49-F238E27FC236}">
                <a16:creationId xmlns:a16="http://schemas.microsoft.com/office/drawing/2014/main" id="{26D614E0-A1A4-E9E3-C601-D4B25E193734}"/>
              </a:ext>
            </a:extLst>
          </p:cNvPr>
          <p:cNvSpPr/>
          <p:nvPr/>
        </p:nvSpPr>
        <p:spPr>
          <a:xfrm>
            <a:off x="657406" y="1066482"/>
            <a:ext cx="5627550" cy="3115852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47B6249-DFA2-6392-F66D-906E2EE4B77F}"/>
              </a:ext>
            </a:extLst>
          </p:cNvPr>
          <p:cNvGrpSpPr/>
          <p:nvPr/>
        </p:nvGrpSpPr>
        <p:grpSpPr>
          <a:xfrm>
            <a:off x="886707" y="1282216"/>
            <a:ext cx="3051002" cy="2705046"/>
            <a:chOff x="6018063" y="928922"/>
            <a:chExt cx="3051002" cy="2705046"/>
          </a:xfrm>
        </p:grpSpPr>
        <p:sp>
          <p:nvSpPr>
            <p:cNvPr id="59" name="Rectangle: Diagonal Corners Snipped 25">
              <a:extLst>
                <a:ext uri="{FF2B5EF4-FFF2-40B4-BE49-F238E27FC236}">
                  <a16:creationId xmlns:a16="http://schemas.microsoft.com/office/drawing/2014/main" id="{E44744FE-DB6F-9D2E-EE4C-1D46F5332895}"/>
                </a:ext>
              </a:extLst>
            </p:cNvPr>
            <p:cNvSpPr/>
            <p:nvPr/>
          </p:nvSpPr>
          <p:spPr>
            <a:xfrm>
              <a:off x="6018063" y="1284081"/>
              <a:ext cx="2896608" cy="2349887"/>
            </a:xfrm>
            <a:prstGeom prst="snip2DiagRect">
              <a:avLst>
                <a:gd name="adj1" fmla="val 10987"/>
                <a:gd name="adj2" fmla="val 330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6"/>
            </a:p>
          </p:txBody>
        </p:sp>
        <p:pic>
          <p:nvPicPr>
            <p:cNvPr id="60" name="Graphic 59" descr="Bonfire with solid fill">
              <a:extLst>
                <a:ext uri="{FF2B5EF4-FFF2-40B4-BE49-F238E27FC236}">
                  <a16:creationId xmlns:a16="http://schemas.microsoft.com/office/drawing/2014/main" id="{8BD0384B-0211-EAC7-ECD8-6CB40DA38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7252613" y="2839949"/>
              <a:ext cx="765985" cy="710601"/>
            </a:xfrm>
            <a:prstGeom prst="rect">
              <a:avLst/>
            </a:prstGeom>
          </p:spPr>
        </p:pic>
        <p:pic>
          <p:nvPicPr>
            <p:cNvPr id="61" name="Graphic 60" descr="Boomerang outline">
              <a:extLst>
                <a:ext uri="{FF2B5EF4-FFF2-40B4-BE49-F238E27FC236}">
                  <a16:creationId xmlns:a16="http://schemas.microsoft.com/office/drawing/2014/main" id="{226CCF51-C028-FCAC-1AC5-EED57A84E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6223410" y="1367552"/>
              <a:ext cx="765985" cy="710601"/>
            </a:xfrm>
            <a:prstGeom prst="rect">
              <a:avLst/>
            </a:prstGeom>
          </p:spPr>
        </p:pic>
        <p:pic>
          <p:nvPicPr>
            <p:cNvPr id="62" name="Graphic 61" descr="Boot with solid fill">
              <a:extLst>
                <a:ext uri="{FF2B5EF4-FFF2-40B4-BE49-F238E27FC236}">
                  <a16:creationId xmlns:a16="http://schemas.microsoft.com/office/drawing/2014/main" id="{BC22BA11-CAE1-54C3-1B2D-FE20CD15A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878555" y="1671355"/>
              <a:ext cx="765985" cy="710601"/>
            </a:xfrm>
            <a:prstGeom prst="rect">
              <a:avLst/>
            </a:prstGeom>
          </p:spPr>
        </p:pic>
        <p:pic>
          <p:nvPicPr>
            <p:cNvPr id="63" name="Graphic 62" descr="Bow And Arrow outline">
              <a:extLst>
                <a:ext uri="{FF2B5EF4-FFF2-40B4-BE49-F238E27FC236}">
                  <a16:creationId xmlns:a16="http://schemas.microsoft.com/office/drawing/2014/main" id="{8D8C2DF7-7874-9805-D903-B033A3744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7068401" y="1390219"/>
              <a:ext cx="765985" cy="710601"/>
            </a:xfrm>
            <a:prstGeom prst="rect">
              <a:avLst/>
            </a:prstGeom>
          </p:spPr>
        </p:pic>
        <p:pic>
          <p:nvPicPr>
            <p:cNvPr id="64" name="Graphic 63" descr="Boxing Glove outline">
              <a:extLst>
                <a:ext uri="{FF2B5EF4-FFF2-40B4-BE49-F238E27FC236}">
                  <a16:creationId xmlns:a16="http://schemas.microsoft.com/office/drawing/2014/main" id="{424CB31E-3ED3-07DF-3D99-504CAB4F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7971538" y="2353225"/>
              <a:ext cx="765985" cy="710601"/>
            </a:xfrm>
            <a:prstGeom prst="rect">
              <a:avLst/>
            </a:prstGeom>
          </p:spPr>
        </p:pic>
        <p:pic>
          <p:nvPicPr>
            <p:cNvPr id="65" name="Graphic 64" descr="Box trolley with solid fill">
              <a:extLst>
                <a:ext uri="{FF2B5EF4-FFF2-40B4-BE49-F238E27FC236}">
                  <a16:creationId xmlns:a16="http://schemas.microsoft.com/office/drawing/2014/main" id="{C3A03D84-B446-2242-010F-0D5506605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111258" y="2086271"/>
              <a:ext cx="765985" cy="710601"/>
            </a:xfrm>
            <a:prstGeom prst="rect">
              <a:avLst/>
            </a:prstGeom>
          </p:spPr>
        </p:pic>
        <p:pic>
          <p:nvPicPr>
            <p:cNvPr id="66" name="Graphic 65" descr="Calligraphy Pen outline">
              <a:extLst>
                <a:ext uri="{FF2B5EF4-FFF2-40B4-BE49-F238E27FC236}">
                  <a16:creationId xmlns:a16="http://schemas.microsoft.com/office/drawing/2014/main" id="{76835DA9-B51D-3453-23FE-83D47441A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8072509" y="3019862"/>
              <a:ext cx="606798" cy="562924"/>
            </a:xfrm>
            <a:prstGeom prst="rect">
              <a:avLst/>
            </a:prstGeom>
          </p:spPr>
        </p:pic>
        <p:pic>
          <p:nvPicPr>
            <p:cNvPr id="67" name="Graphic 66" descr="Camera outline">
              <a:extLst>
                <a:ext uri="{FF2B5EF4-FFF2-40B4-BE49-F238E27FC236}">
                  <a16:creationId xmlns:a16="http://schemas.microsoft.com/office/drawing/2014/main" id="{5BAB09A4-2D90-5636-26E0-3BA1D9ACC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6347121" y="2843574"/>
              <a:ext cx="765985" cy="710601"/>
            </a:xfrm>
            <a:prstGeom prst="rect">
              <a:avLst/>
            </a:prstGeom>
          </p:spPr>
        </p:pic>
        <p:pic>
          <p:nvPicPr>
            <p:cNvPr id="68" name="Graphic 67" descr="Climbing with solid fill">
              <a:extLst>
                <a:ext uri="{FF2B5EF4-FFF2-40B4-BE49-F238E27FC236}">
                  <a16:creationId xmlns:a16="http://schemas.microsoft.com/office/drawing/2014/main" id="{D2379601-74D6-FFAB-6A33-B7EA127D2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6223410" y="2105563"/>
              <a:ext cx="765985" cy="710601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E7DF322-4DBC-E297-C5CD-3C5F00A71976}"/>
                </a:ext>
              </a:extLst>
            </p:cNvPr>
            <p:cNvSpPr/>
            <p:nvPr/>
          </p:nvSpPr>
          <p:spPr>
            <a:xfrm>
              <a:off x="6041970" y="928922"/>
              <a:ext cx="3027095" cy="243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upstream</a:t>
              </a:r>
              <a:r>
                <a:rPr lang="en-US" sz="2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4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tasks</a:t>
              </a:r>
            </a:p>
          </p:txBody>
        </p:sp>
      </p:grpSp>
      <p:sp>
        <p:nvSpPr>
          <p:cNvPr id="70" name="Arrow: Right 46">
            <a:extLst>
              <a:ext uri="{FF2B5EF4-FFF2-40B4-BE49-F238E27FC236}">
                <a16:creationId xmlns:a16="http://schemas.microsoft.com/office/drawing/2014/main" id="{27385813-FCC4-E089-55BA-75CB901978F2}"/>
              </a:ext>
            </a:extLst>
          </p:cNvPr>
          <p:cNvSpPr/>
          <p:nvPr/>
        </p:nvSpPr>
        <p:spPr>
          <a:xfrm>
            <a:off x="3944300" y="2660614"/>
            <a:ext cx="405035" cy="25896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6"/>
          </a:p>
        </p:txBody>
      </p:sp>
      <p:pic>
        <p:nvPicPr>
          <p:cNvPr id="71" name="Picture 70" descr="A picture containing toy&#10;&#10;Description automatically generated">
            <a:extLst>
              <a:ext uri="{FF2B5EF4-FFF2-40B4-BE49-F238E27FC236}">
                <a16:creationId xmlns:a16="http://schemas.microsoft.com/office/drawing/2014/main" id="{92E4DDDE-9CC4-C906-D3BC-6B6FCBFD60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26" y="2097487"/>
            <a:ext cx="1474730" cy="177024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56064662-687C-1FA9-3076-ED174031B5E7}"/>
              </a:ext>
            </a:extLst>
          </p:cNvPr>
          <p:cNvSpPr/>
          <p:nvPr/>
        </p:nvSpPr>
        <p:spPr>
          <a:xfrm>
            <a:off x="3973843" y="1372900"/>
            <a:ext cx="2177088" cy="680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Multi-Task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NLP Model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72A09CF-D252-64A8-9B1F-39DAF1392309}"/>
              </a:ext>
            </a:extLst>
          </p:cNvPr>
          <p:cNvGrpSpPr/>
          <p:nvPr/>
        </p:nvGrpSpPr>
        <p:grpSpPr>
          <a:xfrm>
            <a:off x="7426006" y="1248306"/>
            <a:ext cx="4376028" cy="2642682"/>
            <a:chOff x="7426006" y="1248306"/>
            <a:chExt cx="4376028" cy="2642682"/>
          </a:xfrm>
        </p:grpSpPr>
        <p:sp>
          <p:nvSpPr>
            <p:cNvPr id="73" name="Cloud Callout 72">
              <a:extLst>
                <a:ext uri="{FF2B5EF4-FFF2-40B4-BE49-F238E27FC236}">
                  <a16:creationId xmlns:a16="http://schemas.microsoft.com/office/drawing/2014/main" id="{8778B2AE-BFFC-1F23-C657-119C05BFC60F}"/>
                </a:ext>
              </a:extLst>
            </p:cNvPr>
            <p:cNvSpPr/>
            <p:nvPr/>
          </p:nvSpPr>
          <p:spPr>
            <a:xfrm rot="353600">
              <a:off x="7426006" y="1248306"/>
              <a:ext cx="4376028" cy="2642682"/>
            </a:xfrm>
            <a:prstGeom prst="cloudCallout">
              <a:avLst>
                <a:gd name="adj1" fmla="val -88475"/>
                <a:gd name="adj2" fmla="val 574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4" name="Graphic 73" descr="Cross country skiing with solid fill">
              <a:extLst>
                <a:ext uri="{FF2B5EF4-FFF2-40B4-BE49-F238E27FC236}">
                  <a16:creationId xmlns:a16="http://schemas.microsoft.com/office/drawing/2014/main" id="{FE76E7FB-6EF8-A3D7-6EBE-CF7618F5D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02407" y="2456792"/>
              <a:ext cx="898924" cy="942502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E636790-F024-099A-2083-ECFF11300817}"/>
                </a:ext>
              </a:extLst>
            </p:cNvPr>
            <p:cNvSpPr txBox="1"/>
            <p:nvPr/>
          </p:nvSpPr>
          <p:spPr>
            <a:xfrm>
              <a:off x="8398366" y="1837046"/>
              <a:ext cx="29559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/>
                <a:t>I</a:t>
              </a:r>
              <a:r>
                <a:rPr lang="zh-CN" altLang="en-US" sz="3600" dirty="0"/>
                <a:t> </a:t>
              </a:r>
              <a:r>
                <a:rPr lang="en-US" altLang="zh-CN" sz="3600" dirty="0"/>
                <a:t>want</a:t>
              </a:r>
              <a:r>
                <a:rPr lang="zh-CN" altLang="en-US" sz="3600" dirty="0"/>
                <a:t> </a:t>
              </a:r>
              <a:r>
                <a:rPr lang="en-US" altLang="zh-CN" sz="3600" dirty="0"/>
                <a:t>to</a:t>
              </a:r>
              <a:r>
                <a:rPr lang="zh-CN" altLang="en-US" sz="3600" dirty="0"/>
                <a:t> </a:t>
              </a:r>
              <a:r>
                <a:rPr lang="en-US" altLang="zh-CN" sz="3600" dirty="0"/>
                <a:t>ski!</a:t>
              </a:r>
              <a:endParaRPr lang="en-US" sz="3600" dirty="0"/>
            </a:p>
          </p:txBody>
        </p:sp>
      </p:grpSp>
      <p:sp>
        <p:nvSpPr>
          <p:cNvPr id="77" name="Title 1">
            <a:extLst>
              <a:ext uri="{FF2B5EF4-FFF2-40B4-BE49-F238E27FC236}">
                <a16:creationId xmlns:a16="http://schemas.microsoft.com/office/drawing/2014/main" id="{905C7B58-0BE1-1FCF-906C-FFCFB513ED4C}"/>
              </a:ext>
            </a:extLst>
          </p:cNvPr>
          <p:cNvSpPr txBox="1">
            <a:spLocks/>
          </p:cNvSpPr>
          <p:nvPr/>
        </p:nvSpPr>
        <p:spPr>
          <a:xfrm>
            <a:off x="1523050" y="19461"/>
            <a:ext cx="11015527" cy="1226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Unsupervised</a:t>
            </a:r>
            <a:r>
              <a:rPr lang="zh-CN" altLang="en-US" sz="40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0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Cross-Task</a:t>
            </a:r>
            <a:r>
              <a:rPr lang="zh-CN" altLang="en-US" sz="40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0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Generalization</a:t>
            </a:r>
            <a:endParaRPr lang="en-US" sz="4000" b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8DEE167-B79C-79F8-9D92-0C1F7A7147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5055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10"/>
    </mc:Choice>
    <mc:Fallback>
      <p:transition spd="slow" advTm="52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E87D30-4BDD-10C0-FB19-CBDCF8AEDD39}"/>
              </a:ext>
            </a:extLst>
          </p:cNvPr>
          <p:cNvGrpSpPr/>
          <p:nvPr/>
        </p:nvGrpSpPr>
        <p:grpSpPr>
          <a:xfrm>
            <a:off x="1018554" y="1751724"/>
            <a:ext cx="4478598" cy="4089272"/>
            <a:chOff x="6018063" y="919846"/>
            <a:chExt cx="3027095" cy="2714122"/>
          </a:xfrm>
        </p:grpSpPr>
        <p:sp>
          <p:nvSpPr>
            <p:cNvPr id="5" name="Rectangle: Diagonal Corners Snipped 25">
              <a:extLst>
                <a:ext uri="{FF2B5EF4-FFF2-40B4-BE49-F238E27FC236}">
                  <a16:creationId xmlns:a16="http://schemas.microsoft.com/office/drawing/2014/main" id="{307700A0-CC15-3FF3-CE2A-03BAF0A4ABE8}"/>
                </a:ext>
              </a:extLst>
            </p:cNvPr>
            <p:cNvSpPr/>
            <p:nvPr/>
          </p:nvSpPr>
          <p:spPr>
            <a:xfrm>
              <a:off x="6018063" y="1284081"/>
              <a:ext cx="2896608" cy="2349887"/>
            </a:xfrm>
            <a:prstGeom prst="snip2DiagRect">
              <a:avLst>
                <a:gd name="adj1" fmla="val 10987"/>
                <a:gd name="adj2" fmla="val 330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6"/>
            </a:p>
          </p:txBody>
        </p:sp>
        <p:pic>
          <p:nvPicPr>
            <p:cNvPr id="6" name="Graphic 5" descr="Bonfire with solid fill">
              <a:extLst>
                <a:ext uri="{FF2B5EF4-FFF2-40B4-BE49-F238E27FC236}">
                  <a16:creationId xmlns:a16="http://schemas.microsoft.com/office/drawing/2014/main" id="{3675A200-0E8F-3A6D-DB17-2117CBD48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2613" y="2839949"/>
              <a:ext cx="765985" cy="710601"/>
            </a:xfrm>
            <a:prstGeom prst="rect">
              <a:avLst/>
            </a:prstGeom>
          </p:spPr>
        </p:pic>
        <p:pic>
          <p:nvPicPr>
            <p:cNvPr id="7" name="Graphic 6" descr="Boomerang outline">
              <a:extLst>
                <a:ext uri="{FF2B5EF4-FFF2-40B4-BE49-F238E27FC236}">
                  <a16:creationId xmlns:a16="http://schemas.microsoft.com/office/drawing/2014/main" id="{057FA031-DA9C-58ED-BBCC-0324AF845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23410" y="1367552"/>
              <a:ext cx="765985" cy="710601"/>
            </a:xfrm>
            <a:prstGeom prst="rect">
              <a:avLst/>
            </a:prstGeom>
          </p:spPr>
        </p:pic>
        <p:pic>
          <p:nvPicPr>
            <p:cNvPr id="9" name="Graphic 8" descr="Bow And Arrow outline">
              <a:extLst>
                <a:ext uri="{FF2B5EF4-FFF2-40B4-BE49-F238E27FC236}">
                  <a16:creationId xmlns:a16="http://schemas.microsoft.com/office/drawing/2014/main" id="{8ED45447-01BA-BB04-0922-F43706B2E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68401" y="1390219"/>
              <a:ext cx="765985" cy="710601"/>
            </a:xfrm>
            <a:prstGeom prst="rect">
              <a:avLst/>
            </a:prstGeom>
          </p:spPr>
        </p:pic>
        <p:pic>
          <p:nvPicPr>
            <p:cNvPr id="10" name="Graphic 9" descr="Boxing Glove outline">
              <a:extLst>
                <a:ext uri="{FF2B5EF4-FFF2-40B4-BE49-F238E27FC236}">
                  <a16:creationId xmlns:a16="http://schemas.microsoft.com/office/drawing/2014/main" id="{DE53600C-9C8D-91FA-2370-1E80E8BC4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71538" y="2353225"/>
              <a:ext cx="765985" cy="710601"/>
            </a:xfrm>
            <a:prstGeom prst="rect">
              <a:avLst/>
            </a:prstGeom>
          </p:spPr>
        </p:pic>
        <p:pic>
          <p:nvPicPr>
            <p:cNvPr id="11" name="Graphic 10" descr="Box trolley with solid fill">
              <a:extLst>
                <a:ext uri="{FF2B5EF4-FFF2-40B4-BE49-F238E27FC236}">
                  <a16:creationId xmlns:a16="http://schemas.microsoft.com/office/drawing/2014/main" id="{C28AC669-7664-9845-2BA9-CE37C1CA8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111258" y="2086271"/>
              <a:ext cx="765985" cy="710601"/>
            </a:xfrm>
            <a:prstGeom prst="rect">
              <a:avLst/>
            </a:prstGeom>
          </p:spPr>
        </p:pic>
        <p:pic>
          <p:nvPicPr>
            <p:cNvPr id="12" name="Graphic 11" descr="Calligraphy Pen outline">
              <a:extLst>
                <a:ext uri="{FF2B5EF4-FFF2-40B4-BE49-F238E27FC236}">
                  <a16:creationId xmlns:a16="http://schemas.microsoft.com/office/drawing/2014/main" id="{01DEE25D-7DBD-3924-1704-873323306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072509" y="3019862"/>
              <a:ext cx="606798" cy="562924"/>
            </a:xfrm>
            <a:prstGeom prst="rect">
              <a:avLst/>
            </a:prstGeom>
          </p:spPr>
        </p:pic>
        <p:pic>
          <p:nvPicPr>
            <p:cNvPr id="13" name="Graphic 12" descr="Camera outline">
              <a:extLst>
                <a:ext uri="{FF2B5EF4-FFF2-40B4-BE49-F238E27FC236}">
                  <a16:creationId xmlns:a16="http://schemas.microsoft.com/office/drawing/2014/main" id="{E16A7703-9DF2-55BA-FD96-3EE8CB86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347121" y="2843574"/>
              <a:ext cx="765985" cy="710601"/>
            </a:xfrm>
            <a:prstGeom prst="rect">
              <a:avLst/>
            </a:prstGeom>
          </p:spPr>
        </p:pic>
        <p:pic>
          <p:nvPicPr>
            <p:cNvPr id="14" name="Graphic 13" descr="Climbing with solid fill">
              <a:extLst>
                <a:ext uri="{FF2B5EF4-FFF2-40B4-BE49-F238E27FC236}">
                  <a16:creationId xmlns:a16="http://schemas.microsoft.com/office/drawing/2014/main" id="{2A8D70C4-6FAA-1102-0B7B-CEE0951E7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223410" y="2105563"/>
              <a:ext cx="765985" cy="71060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2C87B5-9F2A-5DDA-B4B5-8D0F8CC9433E}"/>
                </a:ext>
              </a:extLst>
            </p:cNvPr>
            <p:cNvSpPr/>
            <p:nvPr/>
          </p:nvSpPr>
          <p:spPr>
            <a:xfrm>
              <a:off x="6018063" y="919846"/>
              <a:ext cx="3027095" cy="243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upstream</a:t>
              </a:r>
              <a:r>
                <a:rPr lang="en-US" sz="4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0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tasks</a:t>
              </a:r>
            </a:p>
          </p:txBody>
        </p:sp>
      </p:grpSp>
      <p:pic>
        <p:nvPicPr>
          <p:cNvPr id="16" name="Graphic 15" descr="Cross country skiing with solid fill">
            <a:extLst>
              <a:ext uri="{FF2B5EF4-FFF2-40B4-BE49-F238E27FC236}">
                <a16:creationId xmlns:a16="http://schemas.microsoft.com/office/drawing/2014/main" id="{27D9F2D7-49C3-7FE6-F1F0-474C10DEB95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05425" y="1450185"/>
            <a:ext cx="1136095" cy="1191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6A8E37-AC93-A3B8-7210-334770AC2D40}"/>
                  </a:ext>
                </a:extLst>
              </p:cNvPr>
              <p:cNvSpPr txBox="1"/>
              <p:nvPr/>
            </p:nvSpPr>
            <p:spPr>
              <a:xfrm>
                <a:off x="8038574" y="1553327"/>
                <a:ext cx="3743561" cy="1033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𝓤</m:t>
                        </m:r>
                      </m:e>
                      <m:sub>
                        <m:r>
                          <a:rPr lang="en-US" sz="36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00B0F0"/>
                    </a:solidFill>
                  </a:rPr>
                  <a:t>: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an 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unseen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 task</a:t>
                </a:r>
                <a:r>
                  <a:rPr lang="zh-CN" altLang="en-US" sz="32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accent1"/>
                    </a:solidFill>
                  </a:rPr>
                  <a:t>w/</a:t>
                </a:r>
                <a:r>
                  <a:rPr lang="zh-CN" altLang="en-US" sz="32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accent1"/>
                    </a:solidFill>
                  </a:rPr>
                  <a:t>a</a:t>
                </a:r>
                <a:r>
                  <a:rPr lang="zh-CN" altLang="en-US" sz="32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accent1"/>
                    </a:solidFill>
                  </a:rPr>
                  <a:t>few</a:t>
                </a:r>
                <a:r>
                  <a:rPr lang="zh-CN" altLang="en-US" sz="32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accent1"/>
                    </a:solidFill>
                  </a:rPr>
                  <a:t>unlabeled</a:t>
                </a:r>
                <a:r>
                  <a:rPr lang="zh-CN" altLang="en-US" sz="32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accent1"/>
                    </a:solidFill>
                  </a:rPr>
                  <a:t>data</a:t>
                </a:r>
                <a:endParaRPr lang="en-US" sz="3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6A8E37-AC93-A3B8-7210-334770AC2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574" y="1553327"/>
                <a:ext cx="3743561" cy="1033681"/>
              </a:xfrm>
              <a:prstGeom prst="rect">
                <a:avLst/>
              </a:prstGeom>
              <a:blipFill>
                <a:blip r:embed="rId24"/>
                <a:stretch>
                  <a:fillRect l="-6780" t="-7317" r="-6102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83F23F1-F30A-0EB5-254E-1C82B4651001}"/>
              </a:ext>
            </a:extLst>
          </p:cNvPr>
          <p:cNvCxnSpPr>
            <a:cxnSpLocks/>
            <a:stCxn id="14" idx="3"/>
            <a:endCxn id="16" idx="2"/>
          </p:cNvCxnSpPr>
          <p:nvPr/>
        </p:nvCxnSpPr>
        <p:spPr>
          <a:xfrm flipV="1">
            <a:off x="2455644" y="2641356"/>
            <a:ext cx="4817829" cy="1432165"/>
          </a:xfrm>
          <a:prstGeom prst="curvedConnector2">
            <a:avLst/>
          </a:prstGeom>
          <a:ln w="22225">
            <a:solidFill>
              <a:srgbClr val="7030A0"/>
            </a:solidFill>
            <a:prstDash val="dash"/>
            <a:headEnd type="triangle"/>
            <a:tailEnd type="diamon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17063DC-982C-89AB-5B10-6A358DEB2D10}"/>
              </a:ext>
            </a:extLst>
          </p:cNvPr>
          <p:cNvCxnSpPr>
            <a:cxnSpLocks/>
            <a:stCxn id="33" idx="0"/>
            <a:endCxn id="16" idx="1"/>
          </p:cNvCxnSpPr>
          <p:nvPr/>
        </p:nvCxnSpPr>
        <p:spPr>
          <a:xfrm rot="5400000" flipH="1" flipV="1">
            <a:off x="5173938" y="1209632"/>
            <a:ext cx="695347" cy="2367627"/>
          </a:xfrm>
          <a:prstGeom prst="curvedConnector2">
            <a:avLst/>
          </a:prstGeom>
          <a:ln w="22225">
            <a:solidFill>
              <a:srgbClr val="7030A0"/>
            </a:solidFill>
            <a:prstDash val="dash"/>
            <a:headEnd type="triangle"/>
            <a:tailEnd type="diamon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864467A-7FB2-A9F3-683C-8A5A13B81A99}"/>
              </a:ext>
            </a:extLst>
          </p:cNvPr>
          <p:cNvSpPr txBox="1">
            <a:spLocks/>
          </p:cNvSpPr>
          <p:nvPr/>
        </p:nvSpPr>
        <p:spPr>
          <a:xfrm>
            <a:off x="1722172" y="250879"/>
            <a:ext cx="9248269" cy="1226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i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92D6EE3-6483-2C39-7926-39BFC61A5C18}"/>
              </a:ext>
            </a:extLst>
          </p:cNvPr>
          <p:cNvSpPr txBox="1">
            <a:spLocks/>
          </p:cNvSpPr>
          <p:nvPr/>
        </p:nvSpPr>
        <p:spPr>
          <a:xfrm>
            <a:off x="2704120" y="190035"/>
            <a:ext cx="7140316" cy="1226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Retrieval</a:t>
            </a:r>
            <a:r>
              <a:rPr lang="zh-CN" altLang="en-US" sz="48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Augmentation</a:t>
            </a:r>
            <a:endParaRPr lang="en-US" sz="4800" b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95D902-041A-8DA8-C720-D5A3EB9224F8}"/>
              </a:ext>
            </a:extLst>
          </p:cNvPr>
          <p:cNvSpPr txBox="1"/>
          <p:nvPr/>
        </p:nvSpPr>
        <p:spPr>
          <a:xfrm>
            <a:off x="6094000" y="3648108"/>
            <a:ext cx="589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7030A0"/>
                </a:solidFill>
              </a:rPr>
              <a:t>Retrieve</a:t>
            </a:r>
            <a:r>
              <a:rPr lang="zh-CN" altLang="en-US" sz="3600" dirty="0"/>
              <a:t> </a:t>
            </a:r>
            <a:r>
              <a:rPr lang="en-US" altLang="zh-CN" sz="3600" dirty="0"/>
              <a:t>some</a:t>
            </a:r>
            <a:r>
              <a:rPr lang="zh-CN" altLang="en-US" sz="3600" dirty="0"/>
              <a:t> </a:t>
            </a:r>
            <a:r>
              <a:rPr lang="en-US" altLang="zh-CN" sz="3600" dirty="0"/>
              <a:t>additional</a:t>
            </a:r>
            <a:r>
              <a:rPr lang="zh-CN" altLang="en-US" sz="3600" dirty="0"/>
              <a:t> </a:t>
            </a:r>
            <a:r>
              <a:rPr lang="en-US" altLang="zh-CN" sz="3600" dirty="0"/>
              <a:t>data</a:t>
            </a:r>
          </a:p>
          <a:p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“</a:t>
            </a:r>
            <a:r>
              <a:rPr lang="en-US" altLang="zh-CN" sz="3600" b="1" dirty="0">
                <a:solidFill>
                  <a:srgbClr val="C00000"/>
                </a:solidFill>
              </a:rPr>
              <a:t>re-learning</a:t>
            </a:r>
            <a:r>
              <a:rPr lang="en-US" altLang="zh-CN" sz="3600" dirty="0"/>
              <a:t>”</a:t>
            </a:r>
            <a:r>
              <a:rPr lang="zh-CN" altLang="en-US" sz="3600" dirty="0"/>
              <a:t> </a:t>
            </a:r>
            <a:r>
              <a:rPr lang="en-US" altLang="zh-CN" sz="3600" dirty="0"/>
              <a:t>relevant</a:t>
            </a:r>
            <a:r>
              <a:rPr lang="zh-CN" altLang="en-US" sz="3600" dirty="0"/>
              <a:t> </a:t>
            </a:r>
            <a:r>
              <a:rPr lang="en-US" altLang="zh-CN" sz="3600" dirty="0"/>
              <a:t>skills.</a:t>
            </a:r>
            <a:endParaRPr lang="en-US" sz="3600" dirty="0"/>
          </a:p>
        </p:txBody>
      </p:sp>
      <p:pic>
        <p:nvPicPr>
          <p:cNvPr id="33" name="Graphic 32" descr="Boot with solid fill">
            <a:extLst>
              <a:ext uri="{FF2B5EF4-FFF2-40B4-BE49-F238E27FC236}">
                <a16:creationId xmlns:a16="http://schemas.microsoft.com/office/drawing/2014/main" id="{7158C108-8B74-C00C-FEEE-29695AA77B6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771159" y="2741118"/>
            <a:ext cx="1133278" cy="1070637"/>
          </a:xfrm>
          <a:prstGeom prst="rect">
            <a:avLst/>
          </a:prstGeom>
        </p:spPr>
      </p:pic>
      <p:pic>
        <p:nvPicPr>
          <p:cNvPr id="40" name="Picture 39" descr="A picture containing toy&#10;&#10;Description automatically generated">
            <a:extLst>
              <a:ext uri="{FF2B5EF4-FFF2-40B4-BE49-F238E27FC236}">
                <a16:creationId xmlns:a16="http://schemas.microsoft.com/office/drawing/2014/main" id="{5A31FF3B-684A-9C6B-7F68-64AF4D9F2E7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80" y="4980510"/>
            <a:ext cx="773798" cy="1001253"/>
          </a:xfrm>
          <a:prstGeom prst="rect">
            <a:avLst/>
          </a:prstGeom>
        </p:spPr>
      </p:pic>
      <p:sp>
        <p:nvSpPr>
          <p:cNvPr id="41" name="Arrow: Right 449">
            <a:extLst>
              <a:ext uri="{FF2B5EF4-FFF2-40B4-BE49-F238E27FC236}">
                <a16:creationId xmlns:a16="http://schemas.microsoft.com/office/drawing/2014/main" id="{D76A93AB-B41B-A849-E59A-77A91930F749}"/>
              </a:ext>
            </a:extLst>
          </p:cNvPr>
          <p:cNvSpPr/>
          <p:nvPr/>
        </p:nvSpPr>
        <p:spPr>
          <a:xfrm>
            <a:off x="7384516" y="5179994"/>
            <a:ext cx="2497235" cy="48042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2"/>
          </a:p>
        </p:txBody>
      </p:sp>
      <p:pic>
        <p:nvPicPr>
          <p:cNvPr id="42" name="Graphic 41" descr="Cross country skiing with solid fill">
            <a:extLst>
              <a:ext uri="{FF2B5EF4-FFF2-40B4-BE49-F238E27FC236}">
                <a16:creationId xmlns:a16="http://schemas.microsoft.com/office/drawing/2014/main" id="{568B54D9-E561-FC36-6CED-EC7C9AA6F9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122190" y="5006938"/>
            <a:ext cx="848251" cy="848251"/>
          </a:xfrm>
          <a:prstGeom prst="rect">
            <a:avLst/>
          </a:prstGeom>
        </p:spPr>
      </p:pic>
      <p:pic>
        <p:nvPicPr>
          <p:cNvPr id="43" name="Graphic 42" descr="Boot with solid fill">
            <a:extLst>
              <a:ext uri="{FF2B5EF4-FFF2-40B4-BE49-F238E27FC236}">
                <a16:creationId xmlns:a16="http://schemas.microsoft.com/office/drawing/2014/main" id="{AA1EE8F8-0C6C-A62C-EFEF-B8B552B9724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39702" y="5508854"/>
            <a:ext cx="848251" cy="801365"/>
          </a:xfrm>
          <a:prstGeom prst="rect">
            <a:avLst/>
          </a:prstGeom>
        </p:spPr>
      </p:pic>
      <p:pic>
        <p:nvPicPr>
          <p:cNvPr id="44" name="Graphic 43" descr="Climbing with solid fill">
            <a:extLst>
              <a:ext uri="{FF2B5EF4-FFF2-40B4-BE49-F238E27FC236}">
                <a16:creationId xmlns:a16="http://schemas.microsoft.com/office/drawing/2014/main" id="{4CBF3993-3F38-75C0-0F0D-5A85446625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697712" y="5586012"/>
            <a:ext cx="684904" cy="64704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7590A90-EDB9-25F6-ADF1-9030E3323E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5223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90"/>
    </mc:Choice>
    <mc:Fallback>
      <p:transition spd="slow" advTm="32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2" grpId="0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Flowchart: Internal Storage 328">
            <a:extLst>
              <a:ext uri="{FF2B5EF4-FFF2-40B4-BE49-F238E27FC236}">
                <a16:creationId xmlns:a16="http://schemas.microsoft.com/office/drawing/2014/main" id="{38737A77-D710-0825-8415-73073F4A605F}"/>
              </a:ext>
            </a:extLst>
          </p:cNvPr>
          <p:cNvSpPr/>
          <p:nvPr/>
        </p:nvSpPr>
        <p:spPr>
          <a:xfrm>
            <a:off x="1093724" y="5499360"/>
            <a:ext cx="1337737" cy="660891"/>
          </a:xfrm>
          <a:prstGeom prst="flowChartInternalStorag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 dirty="0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FA9CF1C7-65B0-882A-33AF-819AF4782C3A}"/>
              </a:ext>
            </a:extLst>
          </p:cNvPr>
          <p:cNvSpPr/>
          <p:nvPr/>
        </p:nvSpPr>
        <p:spPr>
          <a:xfrm>
            <a:off x="804140" y="5512960"/>
            <a:ext cx="2012073" cy="718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>
                <a:solidFill>
                  <a:schemeClr val="tx1"/>
                </a:solidFill>
                <a:latin typeface="Consolas" panose="020B0609020204030204" pitchFamily="49" charset="0"/>
              </a:rPr>
              <a:t>Dense </a:t>
            </a:r>
          </a:p>
          <a:p>
            <a:pPr algn="ctr"/>
            <a:r>
              <a:rPr lang="en-US" altLang="zh-CN" sz="2000" b="1" i="1" dirty="0">
                <a:solidFill>
                  <a:schemeClr val="tx1"/>
                </a:solidFill>
                <a:latin typeface="Consolas" panose="020B0609020204030204" pitchFamily="49" charset="0"/>
              </a:rPr>
              <a:t>Index</a:t>
            </a:r>
            <a:endParaRPr lang="en-US" sz="2000" b="1" i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9AB61299-2DE5-8176-7274-BBCDA63E485A}"/>
              </a:ext>
            </a:extLst>
          </p:cNvPr>
          <p:cNvSpPr txBox="1"/>
          <p:nvPr/>
        </p:nvSpPr>
        <p:spPr>
          <a:xfrm>
            <a:off x="2849104" y="4989605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</a:rPr>
              <a:t>MIPS</a:t>
            </a:r>
          </a:p>
        </p:txBody>
      </p:sp>
      <p:sp>
        <p:nvSpPr>
          <p:cNvPr id="313" name="Flowchart: Terminator 348">
            <a:extLst>
              <a:ext uri="{FF2B5EF4-FFF2-40B4-BE49-F238E27FC236}">
                <a16:creationId xmlns:a16="http://schemas.microsoft.com/office/drawing/2014/main" id="{8CECD4D3-0D41-25DC-655E-D90F04B3867A}"/>
              </a:ext>
            </a:extLst>
          </p:cNvPr>
          <p:cNvSpPr/>
          <p:nvPr/>
        </p:nvSpPr>
        <p:spPr>
          <a:xfrm>
            <a:off x="4137654" y="4517823"/>
            <a:ext cx="363802" cy="134033"/>
          </a:xfrm>
          <a:prstGeom prst="flowChartTermina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14" name="Flowchart: Terminator 349">
            <a:extLst>
              <a:ext uri="{FF2B5EF4-FFF2-40B4-BE49-F238E27FC236}">
                <a16:creationId xmlns:a16="http://schemas.microsoft.com/office/drawing/2014/main" id="{6B1C8C43-799A-5045-57DE-82F721C9275D}"/>
              </a:ext>
            </a:extLst>
          </p:cNvPr>
          <p:cNvSpPr/>
          <p:nvPr/>
        </p:nvSpPr>
        <p:spPr>
          <a:xfrm>
            <a:off x="4670992" y="4515338"/>
            <a:ext cx="363802" cy="134033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15" name="Arrow: Pentagon 353">
            <a:extLst>
              <a:ext uri="{FF2B5EF4-FFF2-40B4-BE49-F238E27FC236}">
                <a16:creationId xmlns:a16="http://schemas.microsoft.com/office/drawing/2014/main" id="{7F18EB89-2F22-1B0A-F9CC-03B8D666428D}"/>
              </a:ext>
            </a:extLst>
          </p:cNvPr>
          <p:cNvSpPr/>
          <p:nvPr/>
        </p:nvSpPr>
        <p:spPr>
          <a:xfrm>
            <a:off x="4000091" y="4469449"/>
            <a:ext cx="1239462" cy="220882"/>
          </a:xfrm>
          <a:prstGeom prst="homePlate">
            <a:avLst>
              <a:gd name="adj" fmla="val 26228"/>
            </a:avLst>
          </a:prstGeom>
          <a:noFill/>
          <a:ln w="127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359147"/>
                      <a:gd name="connsiteY0" fmla="*/ 0 h 1103990"/>
                      <a:gd name="connsiteX1" fmla="*/ 3909569 w 4359147"/>
                      <a:gd name="connsiteY1" fmla="*/ 0 h 1103990"/>
                      <a:gd name="connsiteX2" fmla="*/ 4359147 w 4359147"/>
                      <a:gd name="connsiteY2" fmla="*/ 551995 h 1103990"/>
                      <a:gd name="connsiteX3" fmla="*/ 3909569 w 4359147"/>
                      <a:gd name="connsiteY3" fmla="*/ 1103990 h 1103990"/>
                      <a:gd name="connsiteX4" fmla="*/ 0 w 4359147"/>
                      <a:gd name="connsiteY4" fmla="*/ 1103990 h 1103990"/>
                      <a:gd name="connsiteX5" fmla="*/ 0 w 4359147"/>
                      <a:gd name="connsiteY5" fmla="*/ 0 h 1103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359147" h="1103990" extrusionOk="0">
                        <a:moveTo>
                          <a:pt x="0" y="0"/>
                        </a:moveTo>
                        <a:cubicBezTo>
                          <a:pt x="1140565" y="118645"/>
                          <a:pt x="3005944" y="116012"/>
                          <a:pt x="3909569" y="0"/>
                        </a:cubicBezTo>
                        <a:cubicBezTo>
                          <a:pt x="4007454" y="65439"/>
                          <a:pt x="4235528" y="316686"/>
                          <a:pt x="4359147" y="551995"/>
                        </a:cubicBezTo>
                        <a:cubicBezTo>
                          <a:pt x="4178393" y="822870"/>
                          <a:pt x="3999979" y="1062608"/>
                          <a:pt x="3909569" y="1103990"/>
                        </a:cubicBezTo>
                        <a:cubicBezTo>
                          <a:pt x="3430266" y="1124177"/>
                          <a:pt x="1029955" y="1256470"/>
                          <a:pt x="0" y="1103990"/>
                        </a:cubicBezTo>
                        <a:cubicBezTo>
                          <a:pt x="-5920" y="800195"/>
                          <a:pt x="-60690" y="3646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16" name="Flowchart: Terminator 358">
            <a:extLst>
              <a:ext uri="{FF2B5EF4-FFF2-40B4-BE49-F238E27FC236}">
                <a16:creationId xmlns:a16="http://schemas.microsoft.com/office/drawing/2014/main" id="{948E7A6B-FA56-E49F-9609-0E613DB108C8}"/>
              </a:ext>
            </a:extLst>
          </p:cNvPr>
          <p:cNvSpPr/>
          <p:nvPr/>
        </p:nvSpPr>
        <p:spPr>
          <a:xfrm>
            <a:off x="4137653" y="4784591"/>
            <a:ext cx="363802" cy="134033"/>
          </a:xfrm>
          <a:prstGeom prst="flowChartTermina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17" name="Flowchart: Terminator 359">
            <a:extLst>
              <a:ext uri="{FF2B5EF4-FFF2-40B4-BE49-F238E27FC236}">
                <a16:creationId xmlns:a16="http://schemas.microsoft.com/office/drawing/2014/main" id="{5FDBAD2B-90ED-EA9C-FB4E-17E054A425CA}"/>
              </a:ext>
            </a:extLst>
          </p:cNvPr>
          <p:cNvSpPr/>
          <p:nvPr/>
        </p:nvSpPr>
        <p:spPr>
          <a:xfrm>
            <a:off x="4670991" y="4782106"/>
            <a:ext cx="363802" cy="134033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18" name="Arrow: Pentagon 360">
            <a:extLst>
              <a:ext uri="{FF2B5EF4-FFF2-40B4-BE49-F238E27FC236}">
                <a16:creationId xmlns:a16="http://schemas.microsoft.com/office/drawing/2014/main" id="{E582301E-56E0-DCA3-6597-E7B5D35FC5E5}"/>
              </a:ext>
            </a:extLst>
          </p:cNvPr>
          <p:cNvSpPr/>
          <p:nvPr/>
        </p:nvSpPr>
        <p:spPr>
          <a:xfrm>
            <a:off x="4000090" y="4736216"/>
            <a:ext cx="1239462" cy="220882"/>
          </a:xfrm>
          <a:prstGeom prst="homePlate">
            <a:avLst>
              <a:gd name="adj" fmla="val 26228"/>
            </a:avLst>
          </a:prstGeom>
          <a:noFill/>
          <a:ln w="127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359147"/>
                      <a:gd name="connsiteY0" fmla="*/ 0 h 1103990"/>
                      <a:gd name="connsiteX1" fmla="*/ 3909569 w 4359147"/>
                      <a:gd name="connsiteY1" fmla="*/ 0 h 1103990"/>
                      <a:gd name="connsiteX2" fmla="*/ 4359147 w 4359147"/>
                      <a:gd name="connsiteY2" fmla="*/ 551995 h 1103990"/>
                      <a:gd name="connsiteX3" fmla="*/ 3909569 w 4359147"/>
                      <a:gd name="connsiteY3" fmla="*/ 1103990 h 1103990"/>
                      <a:gd name="connsiteX4" fmla="*/ 0 w 4359147"/>
                      <a:gd name="connsiteY4" fmla="*/ 1103990 h 1103990"/>
                      <a:gd name="connsiteX5" fmla="*/ 0 w 4359147"/>
                      <a:gd name="connsiteY5" fmla="*/ 0 h 1103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359147" h="1103990" extrusionOk="0">
                        <a:moveTo>
                          <a:pt x="0" y="0"/>
                        </a:moveTo>
                        <a:cubicBezTo>
                          <a:pt x="1140565" y="118645"/>
                          <a:pt x="3005944" y="116012"/>
                          <a:pt x="3909569" y="0"/>
                        </a:cubicBezTo>
                        <a:cubicBezTo>
                          <a:pt x="4007454" y="65439"/>
                          <a:pt x="4235528" y="316686"/>
                          <a:pt x="4359147" y="551995"/>
                        </a:cubicBezTo>
                        <a:cubicBezTo>
                          <a:pt x="4178393" y="822870"/>
                          <a:pt x="3999979" y="1062608"/>
                          <a:pt x="3909569" y="1103990"/>
                        </a:cubicBezTo>
                        <a:cubicBezTo>
                          <a:pt x="3430266" y="1124177"/>
                          <a:pt x="1029955" y="1256470"/>
                          <a:pt x="0" y="1103990"/>
                        </a:cubicBezTo>
                        <a:cubicBezTo>
                          <a:pt x="-5920" y="800195"/>
                          <a:pt x="-60690" y="3646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19" name="Flowchart: Terminator 362">
            <a:extLst>
              <a:ext uri="{FF2B5EF4-FFF2-40B4-BE49-F238E27FC236}">
                <a16:creationId xmlns:a16="http://schemas.microsoft.com/office/drawing/2014/main" id="{15F58BBA-6409-CC97-1FE8-91EDCFBE8503}"/>
              </a:ext>
            </a:extLst>
          </p:cNvPr>
          <p:cNvSpPr/>
          <p:nvPr/>
        </p:nvSpPr>
        <p:spPr>
          <a:xfrm>
            <a:off x="4137652" y="5071356"/>
            <a:ext cx="363802" cy="134033"/>
          </a:xfrm>
          <a:prstGeom prst="flowChartTermina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20" name="Flowchart: Terminator 363">
            <a:extLst>
              <a:ext uri="{FF2B5EF4-FFF2-40B4-BE49-F238E27FC236}">
                <a16:creationId xmlns:a16="http://schemas.microsoft.com/office/drawing/2014/main" id="{17E2346C-C9F6-BCC9-01D2-26DD3D912AA4}"/>
              </a:ext>
            </a:extLst>
          </p:cNvPr>
          <p:cNvSpPr/>
          <p:nvPr/>
        </p:nvSpPr>
        <p:spPr>
          <a:xfrm>
            <a:off x="4670990" y="5068871"/>
            <a:ext cx="363802" cy="134033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21" name="Arrow: Pentagon 364">
            <a:extLst>
              <a:ext uri="{FF2B5EF4-FFF2-40B4-BE49-F238E27FC236}">
                <a16:creationId xmlns:a16="http://schemas.microsoft.com/office/drawing/2014/main" id="{BBF70020-A25D-5719-5C79-02C5C8B665C5}"/>
              </a:ext>
            </a:extLst>
          </p:cNvPr>
          <p:cNvSpPr/>
          <p:nvPr/>
        </p:nvSpPr>
        <p:spPr>
          <a:xfrm>
            <a:off x="4000088" y="5022981"/>
            <a:ext cx="1239462" cy="220882"/>
          </a:xfrm>
          <a:prstGeom prst="homePlate">
            <a:avLst>
              <a:gd name="adj" fmla="val 26228"/>
            </a:avLst>
          </a:prstGeom>
          <a:noFill/>
          <a:ln w="127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359147"/>
                      <a:gd name="connsiteY0" fmla="*/ 0 h 1103990"/>
                      <a:gd name="connsiteX1" fmla="*/ 3909569 w 4359147"/>
                      <a:gd name="connsiteY1" fmla="*/ 0 h 1103990"/>
                      <a:gd name="connsiteX2" fmla="*/ 4359147 w 4359147"/>
                      <a:gd name="connsiteY2" fmla="*/ 551995 h 1103990"/>
                      <a:gd name="connsiteX3" fmla="*/ 3909569 w 4359147"/>
                      <a:gd name="connsiteY3" fmla="*/ 1103990 h 1103990"/>
                      <a:gd name="connsiteX4" fmla="*/ 0 w 4359147"/>
                      <a:gd name="connsiteY4" fmla="*/ 1103990 h 1103990"/>
                      <a:gd name="connsiteX5" fmla="*/ 0 w 4359147"/>
                      <a:gd name="connsiteY5" fmla="*/ 0 h 1103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359147" h="1103990" extrusionOk="0">
                        <a:moveTo>
                          <a:pt x="0" y="0"/>
                        </a:moveTo>
                        <a:cubicBezTo>
                          <a:pt x="1140565" y="118645"/>
                          <a:pt x="3005944" y="116012"/>
                          <a:pt x="3909569" y="0"/>
                        </a:cubicBezTo>
                        <a:cubicBezTo>
                          <a:pt x="4007454" y="65439"/>
                          <a:pt x="4235528" y="316686"/>
                          <a:pt x="4359147" y="551995"/>
                        </a:cubicBezTo>
                        <a:cubicBezTo>
                          <a:pt x="4178393" y="822870"/>
                          <a:pt x="3999979" y="1062608"/>
                          <a:pt x="3909569" y="1103990"/>
                        </a:cubicBezTo>
                        <a:cubicBezTo>
                          <a:pt x="3430266" y="1124177"/>
                          <a:pt x="1029955" y="1256470"/>
                          <a:pt x="0" y="1103990"/>
                        </a:cubicBezTo>
                        <a:cubicBezTo>
                          <a:pt x="-5920" y="800195"/>
                          <a:pt x="-60690" y="3646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22" name="Flowchart: Terminator 366">
            <a:extLst>
              <a:ext uri="{FF2B5EF4-FFF2-40B4-BE49-F238E27FC236}">
                <a16:creationId xmlns:a16="http://schemas.microsoft.com/office/drawing/2014/main" id="{21195A0B-5C49-F988-8865-863FB597012A}"/>
              </a:ext>
            </a:extLst>
          </p:cNvPr>
          <p:cNvSpPr/>
          <p:nvPr/>
        </p:nvSpPr>
        <p:spPr>
          <a:xfrm>
            <a:off x="4137651" y="5379797"/>
            <a:ext cx="363802" cy="134033"/>
          </a:xfrm>
          <a:prstGeom prst="flowChartTermina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23" name="Flowchart: Terminator 367">
            <a:extLst>
              <a:ext uri="{FF2B5EF4-FFF2-40B4-BE49-F238E27FC236}">
                <a16:creationId xmlns:a16="http://schemas.microsoft.com/office/drawing/2014/main" id="{1EEF7D45-E6D2-57AC-DCA6-0417AA064909}"/>
              </a:ext>
            </a:extLst>
          </p:cNvPr>
          <p:cNvSpPr/>
          <p:nvPr/>
        </p:nvSpPr>
        <p:spPr>
          <a:xfrm>
            <a:off x="4670989" y="5377312"/>
            <a:ext cx="363802" cy="134033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24" name="Arrow: Pentagon 368">
            <a:extLst>
              <a:ext uri="{FF2B5EF4-FFF2-40B4-BE49-F238E27FC236}">
                <a16:creationId xmlns:a16="http://schemas.microsoft.com/office/drawing/2014/main" id="{45377903-5F3D-3324-3AF1-FF95D4EB5516}"/>
              </a:ext>
            </a:extLst>
          </p:cNvPr>
          <p:cNvSpPr/>
          <p:nvPr/>
        </p:nvSpPr>
        <p:spPr>
          <a:xfrm>
            <a:off x="4000087" y="5331421"/>
            <a:ext cx="1239462" cy="220882"/>
          </a:xfrm>
          <a:prstGeom prst="homePlate">
            <a:avLst>
              <a:gd name="adj" fmla="val 26228"/>
            </a:avLst>
          </a:prstGeom>
          <a:noFill/>
          <a:ln w="127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359147"/>
                      <a:gd name="connsiteY0" fmla="*/ 0 h 1103990"/>
                      <a:gd name="connsiteX1" fmla="*/ 3909569 w 4359147"/>
                      <a:gd name="connsiteY1" fmla="*/ 0 h 1103990"/>
                      <a:gd name="connsiteX2" fmla="*/ 4359147 w 4359147"/>
                      <a:gd name="connsiteY2" fmla="*/ 551995 h 1103990"/>
                      <a:gd name="connsiteX3" fmla="*/ 3909569 w 4359147"/>
                      <a:gd name="connsiteY3" fmla="*/ 1103990 h 1103990"/>
                      <a:gd name="connsiteX4" fmla="*/ 0 w 4359147"/>
                      <a:gd name="connsiteY4" fmla="*/ 1103990 h 1103990"/>
                      <a:gd name="connsiteX5" fmla="*/ 0 w 4359147"/>
                      <a:gd name="connsiteY5" fmla="*/ 0 h 1103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359147" h="1103990" extrusionOk="0">
                        <a:moveTo>
                          <a:pt x="0" y="0"/>
                        </a:moveTo>
                        <a:cubicBezTo>
                          <a:pt x="1140565" y="118645"/>
                          <a:pt x="3005944" y="116012"/>
                          <a:pt x="3909569" y="0"/>
                        </a:cubicBezTo>
                        <a:cubicBezTo>
                          <a:pt x="4007454" y="65439"/>
                          <a:pt x="4235528" y="316686"/>
                          <a:pt x="4359147" y="551995"/>
                        </a:cubicBezTo>
                        <a:cubicBezTo>
                          <a:pt x="4178393" y="822870"/>
                          <a:pt x="3999979" y="1062608"/>
                          <a:pt x="3909569" y="1103990"/>
                        </a:cubicBezTo>
                        <a:cubicBezTo>
                          <a:pt x="3430266" y="1124177"/>
                          <a:pt x="1029955" y="1256470"/>
                          <a:pt x="0" y="1103990"/>
                        </a:cubicBezTo>
                        <a:cubicBezTo>
                          <a:pt x="-5920" y="800195"/>
                          <a:pt x="-60690" y="3646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F06664F0-8DE2-B8D6-687E-36A5C51E7943}"/>
              </a:ext>
            </a:extLst>
          </p:cNvPr>
          <p:cNvSpPr/>
          <p:nvPr/>
        </p:nvSpPr>
        <p:spPr>
          <a:xfrm>
            <a:off x="4625780" y="4397719"/>
            <a:ext cx="489481" cy="15425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49F45832-6E89-89DA-FFE8-21BA27061B68}"/>
              </a:ext>
            </a:extLst>
          </p:cNvPr>
          <p:cNvSpPr/>
          <p:nvPr/>
        </p:nvSpPr>
        <p:spPr>
          <a:xfrm>
            <a:off x="4074139" y="4399576"/>
            <a:ext cx="489481" cy="15425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32" name="Rectangle: Rounded Corners 413">
            <a:extLst>
              <a:ext uri="{FF2B5EF4-FFF2-40B4-BE49-F238E27FC236}">
                <a16:creationId xmlns:a16="http://schemas.microsoft.com/office/drawing/2014/main" id="{2542A394-89E9-9928-0250-4E230B877C38}"/>
              </a:ext>
            </a:extLst>
          </p:cNvPr>
          <p:cNvSpPr/>
          <p:nvPr/>
        </p:nvSpPr>
        <p:spPr>
          <a:xfrm rot="5400000">
            <a:off x="4733597" y="4969668"/>
            <a:ext cx="1586084" cy="449040"/>
          </a:xfrm>
          <a:prstGeom prst="roundRect">
            <a:avLst/>
          </a:prstGeom>
          <a:solidFill>
            <a:srgbClr val="B17ED8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714" rtlCol="0" anchor="ctr"/>
          <a:lstStyle/>
          <a:p>
            <a:pPr algn="ctr"/>
            <a:r>
              <a:rPr lang="en-US" sz="2061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Reranker</a:t>
            </a:r>
          </a:p>
        </p:txBody>
      </p:sp>
      <p:sp>
        <p:nvSpPr>
          <p:cNvPr id="333" name="Flowchart: Terminator 414">
            <a:extLst>
              <a:ext uri="{FF2B5EF4-FFF2-40B4-BE49-F238E27FC236}">
                <a16:creationId xmlns:a16="http://schemas.microsoft.com/office/drawing/2014/main" id="{E0E6B86A-1FA6-10B9-F97F-128C5A7D50B8}"/>
              </a:ext>
            </a:extLst>
          </p:cNvPr>
          <p:cNvSpPr/>
          <p:nvPr/>
        </p:nvSpPr>
        <p:spPr>
          <a:xfrm>
            <a:off x="4137651" y="5683004"/>
            <a:ext cx="363802" cy="134033"/>
          </a:xfrm>
          <a:prstGeom prst="flowChartTermina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34" name="Flowchart: Terminator 415">
            <a:extLst>
              <a:ext uri="{FF2B5EF4-FFF2-40B4-BE49-F238E27FC236}">
                <a16:creationId xmlns:a16="http://schemas.microsoft.com/office/drawing/2014/main" id="{5014B7BE-BFAA-4E72-6132-7F08E51293ED}"/>
              </a:ext>
            </a:extLst>
          </p:cNvPr>
          <p:cNvSpPr/>
          <p:nvPr/>
        </p:nvSpPr>
        <p:spPr>
          <a:xfrm>
            <a:off x="4670989" y="5680519"/>
            <a:ext cx="363802" cy="134033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35" name="Arrow: Pentagon 416">
            <a:extLst>
              <a:ext uri="{FF2B5EF4-FFF2-40B4-BE49-F238E27FC236}">
                <a16:creationId xmlns:a16="http://schemas.microsoft.com/office/drawing/2014/main" id="{9E9D4146-A1CE-3A05-4318-E6C95949807B}"/>
              </a:ext>
            </a:extLst>
          </p:cNvPr>
          <p:cNvSpPr/>
          <p:nvPr/>
        </p:nvSpPr>
        <p:spPr>
          <a:xfrm>
            <a:off x="4000087" y="5634630"/>
            <a:ext cx="1239462" cy="220882"/>
          </a:xfrm>
          <a:prstGeom prst="homePlate">
            <a:avLst>
              <a:gd name="adj" fmla="val 26228"/>
            </a:avLst>
          </a:prstGeom>
          <a:noFill/>
          <a:ln w="127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359147"/>
                      <a:gd name="connsiteY0" fmla="*/ 0 h 1103990"/>
                      <a:gd name="connsiteX1" fmla="*/ 3909569 w 4359147"/>
                      <a:gd name="connsiteY1" fmla="*/ 0 h 1103990"/>
                      <a:gd name="connsiteX2" fmla="*/ 4359147 w 4359147"/>
                      <a:gd name="connsiteY2" fmla="*/ 551995 h 1103990"/>
                      <a:gd name="connsiteX3" fmla="*/ 3909569 w 4359147"/>
                      <a:gd name="connsiteY3" fmla="*/ 1103990 h 1103990"/>
                      <a:gd name="connsiteX4" fmla="*/ 0 w 4359147"/>
                      <a:gd name="connsiteY4" fmla="*/ 1103990 h 1103990"/>
                      <a:gd name="connsiteX5" fmla="*/ 0 w 4359147"/>
                      <a:gd name="connsiteY5" fmla="*/ 0 h 1103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359147" h="1103990" extrusionOk="0">
                        <a:moveTo>
                          <a:pt x="0" y="0"/>
                        </a:moveTo>
                        <a:cubicBezTo>
                          <a:pt x="1140565" y="118645"/>
                          <a:pt x="3005944" y="116012"/>
                          <a:pt x="3909569" y="0"/>
                        </a:cubicBezTo>
                        <a:cubicBezTo>
                          <a:pt x="4007454" y="65439"/>
                          <a:pt x="4235528" y="316686"/>
                          <a:pt x="4359147" y="551995"/>
                        </a:cubicBezTo>
                        <a:cubicBezTo>
                          <a:pt x="4178393" y="822870"/>
                          <a:pt x="3999979" y="1062608"/>
                          <a:pt x="3909569" y="1103990"/>
                        </a:cubicBezTo>
                        <a:cubicBezTo>
                          <a:pt x="3430266" y="1124177"/>
                          <a:pt x="1029955" y="1256470"/>
                          <a:pt x="0" y="1103990"/>
                        </a:cubicBezTo>
                        <a:cubicBezTo>
                          <a:pt x="-5920" y="800195"/>
                          <a:pt x="-60690" y="3646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36" name="Flowchart: Terminator 420">
            <a:extLst>
              <a:ext uri="{FF2B5EF4-FFF2-40B4-BE49-F238E27FC236}">
                <a16:creationId xmlns:a16="http://schemas.microsoft.com/office/drawing/2014/main" id="{04357328-A41F-62A4-9A15-5A8DF8C84775}"/>
              </a:ext>
            </a:extLst>
          </p:cNvPr>
          <p:cNvSpPr/>
          <p:nvPr/>
        </p:nvSpPr>
        <p:spPr>
          <a:xfrm>
            <a:off x="6527029" y="4870260"/>
            <a:ext cx="363802" cy="134033"/>
          </a:xfrm>
          <a:prstGeom prst="flowChartTermina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37" name="Flowchart: Terminator 421">
            <a:extLst>
              <a:ext uri="{FF2B5EF4-FFF2-40B4-BE49-F238E27FC236}">
                <a16:creationId xmlns:a16="http://schemas.microsoft.com/office/drawing/2014/main" id="{FCC1C772-EC6A-981A-B02B-A4B9D5DFB466}"/>
              </a:ext>
            </a:extLst>
          </p:cNvPr>
          <p:cNvSpPr/>
          <p:nvPr/>
        </p:nvSpPr>
        <p:spPr>
          <a:xfrm>
            <a:off x="6527026" y="5137028"/>
            <a:ext cx="363802" cy="134033"/>
          </a:xfrm>
          <a:prstGeom prst="flowChartTermina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38" name="Flowchart: Terminator 422">
            <a:extLst>
              <a:ext uri="{FF2B5EF4-FFF2-40B4-BE49-F238E27FC236}">
                <a16:creationId xmlns:a16="http://schemas.microsoft.com/office/drawing/2014/main" id="{8027B3A0-2617-B570-A47F-161087FD766C}"/>
              </a:ext>
            </a:extLst>
          </p:cNvPr>
          <p:cNvSpPr/>
          <p:nvPr/>
        </p:nvSpPr>
        <p:spPr>
          <a:xfrm>
            <a:off x="6527025" y="5423793"/>
            <a:ext cx="363802" cy="134033"/>
          </a:xfrm>
          <a:prstGeom prst="flowChartTermina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C398F74E-BF0B-6C77-1AE7-2367C698CC8F}"/>
              </a:ext>
            </a:extLst>
          </p:cNvPr>
          <p:cNvSpPr/>
          <p:nvPr/>
        </p:nvSpPr>
        <p:spPr>
          <a:xfrm>
            <a:off x="6481812" y="4768757"/>
            <a:ext cx="480424" cy="8551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C47B3D1E-B308-1366-1BC0-AEF982FA2CBF}"/>
              </a:ext>
            </a:extLst>
          </p:cNvPr>
          <p:cNvCxnSpPr>
            <a:cxnSpLocks/>
            <a:stCxn id="332" idx="0"/>
            <a:endCxn id="339" idx="1"/>
          </p:cNvCxnSpPr>
          <p:nvPr/>
        </p:nvCxnSpPr>
        <p:spPr>
          <a:xfrm>
            <a:off x="5751159" y="5194188"/>
            <a:ext cx="730653" cy="2135"/>
          </a:xfrm>
          <a:prstGeom prst="straightConnector1">
            <a:avLst/>
          </a:prstGeom>
          <a:ln w="127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1" name="Picture 340" descr="A picture containing toy&#10;&#10;Description automatically generated">
            <a:extLst>
              <a:ext uri="{FF2B5EF4-FFF2-40B4-BE49-F238E27FC236}">
                <a16:creationId xmlns:a16="http://schemas.microsoft.com/office/drawing/2014/main" id="{96AC671A-530E-3687-8B81-0536274B7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200" y="4044064"/>
            <a:ext cx="643328" cy="832432"/>
          </a:xfrm>
          <a:prstGeom prst="rect">
            <a:avLst/>
          </a:prstGeom>
        </p:spPr>
      </p:pic>
      <p:sp>
        <p:nvSpPr>
          <p:cNvPr id="342" name="Rectangle: Rounded Corners 435">
            <a:extLst>
              <a:ext uri="{FF2B5EF4-FFF2-40B4-BE49-F238E27FC236}">
                <a16:creationId xmlns:a16="http://schemas.microsoft.com/office/drawing/2014/main" id="{973527B9-C8E6-6722-C093-92F2F539D41B}"/>
              </a:ext>
            </a:extLst>
          </p:cNvPr>
          <p:cNvSpPr/>
          <p:nvPr/>
        </p:nvSpPr>
        <p:spPr>
          <a:xfrm>
            <a:off x="955683" y="4920679"/>
            <a:ext cx="1738469" cy="332981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71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Encoders</a:t>
            </a:r>
          </a:p>
        </p:txBody>
      </p:sp>
      <p:sp>
        <p:nvSpPr>
          <p:cNvPr id="180" name="Rectangle: Rounded Corners 327">
            <a:extLst>
              <a:ext uri="{FF2B5EF4-FFF2-40B4-BE49-F238E27FC236}">
                <a16:creationId xmlns:a16="http://schemas.microsoft.com/office/drawing/2014/main" id="{DDEFA916-6EFE-B65D-16E9-2065849898DF}"/>
              </a:ext>
            </a:extLst>
          </p:cNvPr>
          <p:cNvSpPr/>
          <p:nvPr/>
        </p:nvSpPr>
        <p:spPr>
          <a:xfrm>
            <a:off x="917022" y="4129945"/>
            <a:ext cx="2056348" cy="617557"/>
          </a:xfrm>
          <a:custGeom>
            <a:avLst/>
            <a:gdLst>
              <a:gd name="connsiteX0" fmla="*/ 0 w 2056348"/>
              <a:gd name="connsiteY0" fmla="*/ 102928 h 617557"/>
              <a:gd name="connsiteX1" fmla="*/ 102928 w 2056348"/>
              <a:gd name="connsiteY1" fmla="*/ 0 h 617557"/>
              <a:gd name="connsiteX2" fmla="*/ 738264 w 2056348"/>
              <a:gd name="connsiteY2" fmla="*/ 0 h 617557"/>
              <a:gd name="connsiteX3" fmla="*/ 1355094 w 2056348"/>
              <a:gd name="connsiteY3" fmla="*/ 0 h 617557"/>
              <a:gd name="connsiteX4" fmla="*/ 1953420 w 2056348"/>
              <a:gd name="connsiteY4" fmla="*/ 0 h 617557"/>
              <a:gd name="connsiteX5" fmla="*/ 2056348 w 2056348"/>
              <a:gd name="connsiteY5" fmla="*/ 102928 h 617557"/>
              <a:gd name="connsiteX6" fmla="*/ 2056348 w 2056348"/>
              <a:gd name="connsiteY6" fmla="*/ 514629 h 617557"/>
              <a:gd name="connsiteX7" fmla="*/ 1953420 w 2056348"/>
              <a:gd name="connsiteY7" fmla="*/ 617557 h 617557"/>
              <a:gd name="connsiteX8" fmla="*/ 1318084 w 2056348"/>
              <a:gd name="connsiteY8" fmla="*/ 617557 h 617557"/>
              <a:gd name="connsiteX9" fmla="*/ 756769 w 2056348"/>
              <a:gd name="connsiteY9" fmla="*/ 617557 h 617557"/>
              <a:gd name="connsiteX10" fmla="*/ 102928 w 2056348"/>
              <a:gd name="connsiteY10" fmla="*/ 617557 h 617557"/>
              <a:gd name="connsiteX11" fmla="*/ 0 w 2056348"/>
              <a:gd name="connsiteY11" fmla="*/ 514629 h 617557"/>
              <a:gd name="connsiteX12" fmla="*/ 0 w 2056348"/>
              <a:gd name="connsiteY12" fmla="*/ 102928 h 61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6348" h="617557" fill="none" extrusionOk="0">
                <a:moveTo>
                  <a:pt x="0" y="102928"/>
                </a:moveTo>
                <a:cubicBezTo>
                  <a:pt x="-8881" y="47540"/>
                  <a:pt x="44028" y="-1417"/>
                  <a:pt x="102928" y="0"/>
                </a:cubicBezTo>
                <a:cubicBezTo>
                  <a:pt x="337015" y="8331"/>
                  <a:pt x="459054" y="-19638"/>
                  <a:pt x="738264" y="0"/>
                </a:cubicBezTo>
                <a:cubicBezTo>
                  <a:pt x="1017474" y="19638"/>
                  <a:pt x="1103611" y="18995"/>
                  <a:pt x="1355094" y="0"/>
                </a:cubicBezTo>
                <a:cubicBezTo>
                  <a:pt x="1606577" y="-18995"/>
                  <a:pt x="1760053" y="25861"/>
                  <a:pt x="1953420" y="0"/>
                </a:cubicBezTo>
                <a:cubicBezTo>
                  <a:pt x="2001731" y="351"/>
                  <a:pt x="2057373" y="44234"/>
                  <a:pt x="2056348" y="102928"/>
                </a:cubicBezTo>
                <a:cubicBezTo>
                  <a:pt x="2073727" y="252313"/>
                  <a:pt x="2040403" y="351601"/>
                  <a:pt x="2056348" y="514629"/>
                </a:cubicBezTo>
                <a:cubicBezTo>
                  <a:pt x="2062717" y="584087"/>
                  <a:pt x="2001278" y="622297"/>
                  <a:pt x="1953420" y="617557"/>
                </a:cubicBezTo>
                <a:cubicBezTo>
                  <a:pt x="1702706" y="592867"/>
                  <a:pt x="1495396" y="623793"/>
                  <a:pt x="1318084" y="617557"/>
                </a:cubicBezTo>
                <a:cubicBezTo>
                  <a:pt x="1140772" y="611321"/>
                  <a:pt x="909193" y="602481"/>
                  <a:pt x="756769" y="617557"/>
                </a:cubicBezTo>
                <a:cubicBezTo>
                  <a:pt x="604345" y="632633"/>
                  <a:pt x="370197" y="604316"/>
                  <a:pt x="102928" y="617557"/>
                </a:cubicBezTo>
                <a:cubicBezTo>
                  <a:pt x="55916" y="620999"/>
                  <a:pt x="3000" y="581581"/>
                  <a:pt x="0" y="514629"/>
                </a:cubicBezTo>
                <a:cubicBezTo>
                  <a:pt x="-8552" y="317065"/>
                  <a:pt x="-9485" y="295051"/>
                  <a:pt x="0" y="102928"/>
                </a:cubicBezTo>
                <a:close/>
              </a:path>
              <a:path w="2056348" h="617557" stroke="0" extrusionOk="0">
                <a:moveTo>
                  <a:pt x="0" y="102928"/>
                </a:moveTo>
                <a:cubicBezTo>
                  <a:pt x="-7874" y="41225"/>
                  <a:pt x="42616" y="1301"/>
                  <a:pt x="102928" y="0"/>
                </a:cubicBezTo>
                <a:cubicBezTo>
                  <a:pt x="334537" y="17620"/>
                  <a:pt x="483758" y="-14028"/>
                  <a:pt x="756769" y="0"/>
                </a:cubicBezTo>
                <a:cubicBezTo>
                  <a:pt x="1029780" y="14028"/>
                  <a:pt x="1161222" y="-8250"/>
                  <a:pt x="1355094" y="0"/>
                </a:cubicBezTo>
                <a:cubicBezTo>
                  <a:pt x="1548966" y="8250"/>
                  <a:pt x="1753641" y="-27256"/>
                  <a:pt x="1953420" y="0"/>
                </a:cubicBezTo>
                <a:cubicBezTo>
                  <a:pt x="2008988" y="-4115"/>
                  <a:pt x="2059952" y="32747"/>
                  <a:pt x="2056348" y="102928"/>
                </a:cubicBezTo>
                <a:cubicBezTo>
                  <a:pt x="2041602" y="235137"/>
                  <a:pt x="2044249" y="417787"/>
                  <a:pt x="2056348" y="514629"/>
                </a:cubicBezTo>
                <a:cubicBezTo>
                  <a:pt x="2056155" y="569635"/>
                  <a:pt x="2007901" y="620844"/>
                  <a:pt x="1953420" y="617557"/>
                </a:cubicBezTo>
                <a:cubicBezTo>
                  <a:pt x="1665590" y="602413"/>
                  <a:pt x="1649359" y="633758"/>
                  <a:pt x="1373599" y="617557"/>
                </a:cubicBezTo>
                <a:cubicBezTo>
                  <a:pt x="1097839" y="601356"/>
                  <a:pt x="891935" y="587437"/>
                  <a:pt x="756769" y="617557"/>
                </a:cubicBezTo>
                <a:cubicBezTo>
                  <a:pt x="621603" y="647678"/>
                  <a:pt x="297325" y="622481"/>
                  <a:pt x="102928" y="617557"/>
                </a:cubicBezTo>
                <a:cubicBezTo>
                  <a:pt x="53454" y="610273"/>
                  <a:pt x="6985" y="566971"/>
                  <a:pt x="0" y="514629"/>
                </a:cubicBezTo>
                <a:cubicBezTo>
                  <a:pt x="484" y="423499"/>
                  <a:pt x="6188" y="284312"/>
                  <a:pt x="0" y="102928"/>
                </a:cubicBezTo>
                <a:close/>
              </a:path>
            </a:pathLst>
          </a:custGeom>
          <a:solidFill>
            <a:schemeClr val="bg1">
              <a:alpha val="22000"/>
            </a:schemeClr>
          </a:solidFill>
          <a:ln w="9525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58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56D37BED-55A3-9320-943F-AE0A4EB8AF9A}"/>
                  </a:ext>
                </a:extLst>
              </p:cNvPr>
              <p:cNvSpPr txBox="1"/>
              <p:nvPr/>
            </p:nvSpPr>
            <p:spPr>
              <a:xfrm>
                <a:off x="2955948" y="4095609"/>
                <a:ext cx="54666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62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56D37BED-55A3-9320-943F-AE0A4EB8A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948" y="4095609"/>
                <a:ext cx="546665" cy="584775"/>
              </a:xfrm>
              <a:prstGeom prst="rect">
                <a:avLst/>
              </a:prstGeom>
              <a:blipFill>
                <a:blip r:embed="rId7"/>
                <a:stretch>
                  <a:fillRect l="-15909" r="-4545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3" name="Flowchart: Terminator 312">
            <a:extLst>
              <a:ext uri="{FF2B5EF4-FFF2-40B4-BE49-F238E27FC236}">
                <a16:creationId xmlns:a16="http://schemas.microsoft.com/office/drawing/2014/main" id="{F8FB9692-124D-C04E-C24B-1319E4F81240}"/>
              </a:ext>
            </a:extLst>
          </p:cNvPr>
          <p:cNvSpPr/>
          <p:nvPr/>
        </p:nvSpPr>
        <p:spPr>
          <a:xfrm>
            <a:off x="1041807" y="4245138"/>
            <a:ext cx="363802" cy="134033"/>
          </a:xfrm>
          <a:prstGeom prst="flowChartTermina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04" name="Flowchart: Terminator 313">
            <a:extLst>
              <a:ext uri="{FF2B5EF4-FFF2-40B4-BE49-F238E27FC236}">
                <a16:creationId xmlns:a16="http://schemas.microsoft.com/office/drawing/2014/main" id="{30E061F1-B32C-AC8F-2365-1E08B26B2C4D}"/>
              </a:ext>
            </a:extLst>
          </p:cNvPr>
          <p:cNvSpPr/>
          <p:nvPr/>
        </p:nvSpPr>
        <p:spPr>
          <a:xfrm>
            <a:off x="1491377" y="4245138"/>
            <a:ext cx="363802" cy="134033"/>
          </a:xfrm>
          <a:prstGeom prst="flowChartTermina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05" name="Flowchart: Terminator 315">
            <a:extLst>
              <a:ext uri="{FF2B5EF4-FFF2-40B4-BE49-F238E27FC236}">
                <a16:creationId xmlns:a16="http://schemas.microsoft.com/office/drawing/2014/main" id="{A9700EA4-399E-766F-4115-2F5885690A2E}"/>
              </a:ext>
            </a:extLst>
          </p:cNvPr>
          <p:cNvSpPr/>
          <p:nvPr/>
        </p:nvSpPr>
        <p:spPr>
          <a:xfrm>
            <a:off x="1965316" y="4245138"/>
            <a:ext cx="363802" cy="134033"/>
          </a:xfrm>
          <a:prstGeom prst="flowChartTermina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06" name="Flowchart: Terminator 323">
            <a:extLst>
              <a:ext uri="{FF2B5EF4-FFF2-40B4-BE49-F238E27FC236}">
                <a16:creationId xmlns:a16="http://schemas.microsoft.com/office/drawing/2014/main" id="{172FAD81-4628-E990-2607-9C1A5E1D6C75}"/>
              </a:ext>
            </a:extLst>
          </p:cNvPr>
          <p:cNvSpPr/>
          <p:nvPr/>
        </p:nvSpPr>
        <p:spPr>
          <a:xfrm>
            <a:off x="1045991" y="4496151"/>
            <a:ext cx="363802" cy="134033"/>
          </a:xfrm>
          <a:prstGeom prst="flowChartTermina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07" name="Flowchart: Terminator 324">
            <a:extLst>
              <a:ext uri="{FF2B5EF4-FFF2-40B4-BE49-F238E27FC236}">
                <a16:creationId xmlns:a16="http://schemas.microsoft.com/office/drawing/2014/main" id="{37CF3ABF-440D-C662-AE27-0DFAD00C9C84}"/>
              </a:ext>
            </a:extLst>
          </p:cNvPr>
          <p:cNvSpPr/>
          <p:nvPr/>
        </p:nvSpPr>
        <p:spPr>
          <a:xfrm>
            <a:off x="1495561" y="4496151"/>
            <a:ext cx="363802" cy="134033"/>
          </a:xfrm>
          <a:prstGeom prst="flowChartTermina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08" name="Flowchart: Terminator 325">
            <a:extLst>
              <a:ext uri="{FF2B5EF4-FFF2-40B4-BE49-F238E27FC236}">
                <a16:creationId xmlns:a16="http://schemas.microsoft.com/office/drawing/2014/main" id="{3859CBDA-D641-B78B-5EC5-E62BDB35B136}"/>
              </a:ext>
            </a:extLst>
          </p:cNvPr>
          <p:cNvSpPr/>
          <p:nvPr/>
        </p:nvSpPr>
        <p:spPr>
          <a:xfrm>
            <a:off x="1969500" y="4496151"/>
            <a:ext cx="363802" cy="134033"/>
          </a:xfrm>
          <a:prstGeom prst="flowChartTermina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43" name="Flowchart: Terminator 447">
            <a:extLst>
              <a:ext uri="{FF2B5EF4-FFF2-40B4-BE49-F238E27FC236}">
                <a16:creationId xmlns:a16="http://schemas.microsoft.com/office/drawing/2014/main" id="{7AB1AD59-4D41-DCCB-7704-AE307EC29DEC}"/>
              </a:ext>
            </a:extLst>
          </p:cNvPr>
          <p:cNvSpPr/>
          <p:nvPr/>
        </p:nvSpPr>
        <p:spPr>
          <a:xfrm>
            <a:off x="2498373" y="4251120"/>
            <a:ext cx="363802" cy="134033"/>
          </a:xfrm>
          <a:prstGeom prst="flowChartTermina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44" name="Flowchart: Terminator 448">
            <a:extLst>
              <a:ext uri="{FF2B5EF4-FFF2-40B4-BE49-F238E27FC236}">
                <a16:creationId xmlns:a16="http://schemas.microsoft.com/office/drawing/2014/main" id="{5A2366FC-D600-D476-24DF-C6EA2556A13E}"/>
              </a:ext>
            </a:extLst>
          </p:cNvPr>
          <p:cNvSpPr/>
          <p:nvPr/>
        </p:nvSpPr>
        <p:spPr>
          <a:xfrm>
            <a:off x="2502557" y="4502132"/>
            <a:ext cx="363802" cy="134033"/>
          </a:xfrm>
          <a:prstGeom prst="flowChartTermina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45" name="Arrow: Right 449">
            <a:extLst>
              <a:ext uri="{FF2B5EF4-FFF2-40B4-BE49-F238E27FC236}">
                <a16:creationId xmlns:a16="http://schemas.microsoft.com/office/drawing/2014/main" id="{166780C1-8FE8-A75F-FF75-588100E6B4C6}"/>
              </a:ext>
            </a:extLst>
          </p:cNvPr>
          <p:cNvSpPr/>
          <p:nvPr/>
        </p:nvSpPr>
        <p:spPr>
          <a:xfrm rot="5400000">
            <a:off x="7127642" y="4994326"/>
            <a:ext cx="535578" cy="480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2"/>
          </a:p>
        </p:txBody>
      </p:sp>
      <p:pic>
        <p:nvPicPr>
          <p:cNvPr id="346" name="Graphic 345" descr="Cross country skiing with solid fill">
            <a:extLst>
              <a:ext uri="{FF2B5EF4-FFF2-40B4-BE49-F238E27FC236}">
                <a16:creationId xmlns:a16="http://schemas.microsoft.com/office/drawing/2014/main" id="{B4688B0D-80A8-F539-964D-F55F1E9762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43873" y="5594422"/>
            <a:ext cx="643328" cy="643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8EC582E9-4DFF-D692-A648-69E85F37EDBF}"/>
                  </a:ext>
                </a:extLst>
              </p:cNvPr>
              <p:cNvSpPr txBox="1"/>
              <p:nvPr/>
            </p:nvSpPr>
            <p:spPr>
              <a:xfrm>
                <a:off x="7525725" y="4207119"/>
                <a:ext cx="790120" cy="423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49" i="1">
                          <a:latin typeface="Cambria Math" panose="02040503050406030204" pitchFamily="18" charset="0"/>
                        </a:rPr>
                        <m:t>ℳ</m:t>
                      </m:r>
                    </m:oMath>
                  </m:oMathPara>
                </a14:m>
                <a:endParaRPr lang="en-US" sz="2749" dirty="0"/>
              </a:p>
            </p:txBody>
          </p:sp>
        </mc:Choice>
        <mc:Fallback xmlns=""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8EC582E9-4DFF-D692-A648-69E85F37E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725" y="4207119"/>
                <a:ext cx="790120" cy="423065"/>
              </a:xfrm>
              <a:prstGeom prst="rect">
                <a:avLst/>
              </a:prstGeom>
              <a:blipFill>
                <a:blip r:embed="rId10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90C5B12-A360-4937-EA62-8682053E4217}"/>
                  </a:ext>
                </a:extLst>
              </p:cNvPr>
              <p:cNvSpPr txBox="1"/>
              <p:nvPr/>
            </p:nvSpPr>
            <p:spPr>
              <a:xfrm>
                <a:off x="4634704" y="3971666"/>
                <a:ext cx="499304" cy="423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49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749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749" dirty="0"/>
              </a:p>
            </p:txBody>
          </p:sp>
        </mc:Choice>
        <mc:Fallback xmlns=""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90C5B12-A360-4937-EA62-8682053E4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704" y="3971666"/>
                <a:ext cx="499304" cy="423065"/>
              </a:xfrm>
              <a:prstGeom prst="rect">
                <a:avLst/>
              </a:prstGeom>
              <a:blipFill>
                <a:blip r:embed="rId11"/>
                <a:stretch>
                  <a:fillRect l="-7317" r="-731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B1BF8D3D-75D6-F048-71B5-1DFE2ECE5C19}"/>
                  </a:ext>
                </a:extLst>
              </p:cNvPr>
              <p:cNvSpPr txBox="1"/>
              <p:nvPr/>
            </p:nvSpPr>
            <p:spPr>
              <a:xfrm>
                <a:off x="6440202" y="4294940"/>
                <a:ext cx="499304" cy="423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49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749" dirty="0"/>
              </a:p>
            </p:txBody>
          </p:sp>
        </mc:Choice>
        <mc:Fallback xmlns="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B1BF8D3D-75D6-F048-71B5-1DFE2ECE5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202" y="4294940"/>
                <a:ext cx="499304" cy="423065"/>
              </a:xfrm>
              <a:prstGeom prst="rect">
                <a:avLst/>
              </a:prstGeom>
              <a:blipFill>
                <a:blip r:embed="rId1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3" name="Graphic 352" descr="Search Inventory with solid fill">
            <a:extLst>
              <a:ext uri="{FF2B5EF4-FFF2-40B4-BE49-F238E27FC236}">
                <a16:creationId xmlns:a16="http://schemas.microsoft.com/office/drawing/2014/main" id="{6C9317C6-CD08-28C2-AF19-C2C56AB543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67830" y="5377312"/>
            <a:ext cx="772432" cy="772432"/>
          </a:xfrm>
          <a:prstGeom prst="rect">
            <a:avLst/>
          </a:prstGeom>
        </p:spPr>
      </p:pic>
      <p:sp>
        <p:nvSpPr>
          <p:cNvPr id="354" name="TextBox 353">
            <a:extLst>
              <a:ext uri="{FF2B5EF4-FFF2-40B4-BE49-F238E27FC236}">
                <a16:creationId xmlns:a16="http://schemas.microsoft.com/office/drawing/2014/main" id="{26AD70D6-016C-D537-DE24-02F39BB6F214}"/>
              </a:ext>
            </a:extLst>
          </p:cNvPr>
          <p:cNvSpPr txBox="1"/>
          <p:nvPr/>
        </p:nvSpPr>
        <p:spPr>
          <a:xfrm>
            <a:off x="5768335" y="4855490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topK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9EF8F52C-FDFA-65FC-844E-843A864ED6C2}"/>
                  </a:ext>
                </a:extLst>
              </p:cNvPr>
              <p:cNvSpPr txBox="1"/>
              <p:nvPr/>
            </p:nvSpPr>
            <p:spPr>
              <a:xfrm>
                <a:off x="4037460" y="3943894"/>
                <a:ext cx="499304" cy="423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49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749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749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sz="2749" dirty="0"/>
              </a:p>
            </p:txBody>
          </p:sp>
        </mc:Choice>
        <mc:Fallback xmlns="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9EF8F52C-FDFA-65FC-844E-843A864ED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460" y="3943894"/>
                <a:ext cx="499304" cy="423065"/>
              </a:xfrm>
              <a:prstGeom prst="rect">
                <a:avLst/>
              </a:prstGeom>
              <a:blipFill>
                <a:blip r:embed="rId15"/>
                <a:stretch>
                  <a:fillRect l="-12195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05061B3C-3FFD-B482-FCF3-EB5ECF922424}"/>
              </a:ext>
            </a:extLst>
          </p:cNvPr>
          <p:cNvCxnSpPr>
            <a:cxnSpLocks/>
          </p:cNvCxnSpPr>
          <p:nvPr/>
        </p:nvCxnSpPr>
        <p:spPr>
          <a:xfrm flipH="1">
            <a:off x="1824917" y="4768757"/>
            <a:ext cx="17224" cy="659194"/>
          </a:xfrm>
          <a:prstGeom prst="straightConnector1">
            <a:avLst/>
          </a:prstGeom>
          <a:ln w="127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Curved Connector 370">
            <a:extLst>
              <a:ext uri="{FF2B5EF4-FFF2-40B4-BE49-F238E27FC236}">
                <a16:creationId xmlns:a16="http://schemas.microsoft.com/office/drawing/2014/main" id="{F832DB0E-B5EE-BFF5-3273-98FB689C708E}"/>
              </a:ext>
            </a:extLst>
          </p:cNvPr>
          <p:cNvCxnSpPr>
            <a:stCxn id="309" idx="3"/>
            <a:endCxn id="325" idx="2"/>
          </p:cNvCxnSpPr>
          <p:nvPr/>
        </p:nvCxnSpPr>
        <p:spPr>
          <a:xfrm>
            <a:off x="2431461" y="5829806"/>
            <a:ext cx="2439060" cy="110431"/>
          </a:xfrm>
          <a:prstGeom prst="curvedConnector4">
            <a:avLst>
              <a:gd name="adj1" fmla="val -138"/>
              <a:gd name="adj2" fmla="val 3070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6E74E2C6-6C31-0D14-7837-57E46E4ACBEF}"/>
                  </a:ext>
                </a:extLst>
              </p:cNvPr>
              <p:cNvSpPr txBox="1"/>
              <p:nvPr/>
            </p:nvSpPr>
            <p:spPr>
              <a:xfrm>
                <a:off x="7534035" y="5665359"/>
                <a:ext cx="49347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𝓤</m:t>
                          </m:r>
                        </m:e>
                        <m:sub>
                          <m:r>
                            <a:rPr lang="en-US" sz="32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6E74E2C6-6C31-0D14-7837-57E46E4AC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035" y="5665359"/>
                <a:ext cx="493479" cy="584775"/>
              </a:xfrm>
              <a:prstGeom prst="rect">
                <a:avLst/>
              </a:prstGeom>
              <a:blipFill>
                <a:blip r:embed="rId16"/>
                <a:stretch>
                  <a:fillRect l="-12500" r="-2750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0" name="Rectangle: Rounded Corners 15">
            <a:extLst>
              <a:ext uri="{FF2B5EF4-FFF2-40B4-BE49-F238E27FC236}">
                <a16:creationId xmlns:a16="http://schemas.microsoft.com/office/drawing/2014/main" id="{622B5E8E-FE7F-C7D2-B610-7B8A8F4B5C7B}"/>
              </a:ext>
            </a:extLst>
          </p:cNvPr>
          <p:cNvSpPr/>
          <p:nvPr/>
        </p:nvSpPr>
        <p:spPr>
          <a:xfrm>
            <a:off x="698242" y="3937692"/>
            <a:ext cx="7590660" cy="2435823"/>
          </a:xfrm>
          <a:custGeom>
            <a:avLst/>
            <a:gdLst>
              <a:gd name="connsiteX0" fmla="*/ 0 w 7590660"/>
              <a:gd name="connsiteY0" fmla="*/ 197740 h 2435823"/>
              <a:gd name="connsiteX1" fmla="*/ 197740 w 7590660"/>
              <a:gd name="connsiteY1" fmla="*/ 0 h 2435823"/>
              <a:gd name="connsiteX2" fmla="*/ 941242 w 7590660"/>
              <a:gd name="connsiteY2" fmla="*/ 0 h 2435823"/>
              <a:gd name="connsiteX3" fmla="*/ 1468888 w 7590660"/>
              <a:gd name="connsiteY3" fmla="*/ 0 h 2435823"/>
              <a:gd name="connsiteX4" fmla="*/ 1924583 w 7590660"/>
              <a:gd name="connsiteY4" fmla="*/ 0 h 2435823"/>
              <a:gd name="connsiteX5" fmla="*/ 2596133 w 7590660"/>
              <a:gd name="connsiteY5" fmla="*/ 0 h 2435823"/>
              <a:gd name="connsiteX6" fmla="*/ 3123780 w 7590660"/>
              <a:gd name="connsiteY6" fmla="*/ 0 h 2435823"/>
              <a:gd name="connsiteX7" fmla="*/ 3867282 w 7590660"/>
              <a:gd name="connsiteY7" fmla="*/ 0 h 2435823"/>
              <a:gd name="connsiteX8" fmla="*/ 4322977 w 7590660"/>
              <a:gd name="connsiteY8" fmla="*/ 0 h 2435823"/>
              <a:gd name="connsiteX9" fmla="*/ 5066478 w 7590660"/>
              <a:gd name="connsiteY9" fmla="*/ 0 h 2435823"/>
              <a:gd name="connsiteX10" fmla="*/ 5450221 w 7590660"/>
              <a:gd name="connsiteY10" fmla="*/ 0 h 2435823"/>
              <a:gd name="connsiteX11" fmla="*/ 6049820 w 7590660"/>
              <a:gd name="connsiteY11" fmla="*/ 0 h 2435823"/>
              <a:gd name="connsiteX12" fmla="*/ 6649418 w 7590660"/>
              <a:gd name="connsiteY12" fmla="*/ 0 h 2435823"/>
              <a:gd name="connsiteX13" fmla="*/ 7392920 w 7590660"/>
              <a:gd name="connsiteY13" fmla="*/ 0 h 2435823"/>
              <a:gd name="connsiteX14" fmla="*/ 7590660 w 7590660"/>
              <a:gd name="connsiteY14" fmla="*/ 197740 h 2435823"/>
              <a:gd name="connsiteX15" fmla="*/ 7590660 w 7590660"/>
              <a:gd name="connsiteY15" fmla="*/ 707826 h 2435823"/>
              <a:gd name="connsiteX16" fmla="*/ 7590660 w 7590660"/>
              <a:gd name="connsiteY16" fmla="*/ 1217912 h 2435823"/>
              <a:gd name="connsiteX17" fmla="*/ 7590660 w 7590660"/>
              <a:gd name="connsiteY17" fmla="*/ 1768804 h 2435823"/>
              <a:gd name="connsiteX18" fmla="*/ 7590660 w 7590660"/>
              <a:gd name="connsiteY18" fmla="*/ 2238083 h 2435823"/>
              <a:gd name="connsiteX19" fmla="*/ 7392920 w 7590660"/>
              <a:gd name="connsiteY19" fmla="*/ 2435823 h 2435823"/>
              <a:gd name="connsiteX20" fmla="*/ 6937225 w 7590660"/>
              <a:gd name="connsiteY20" fmla="*/ 2435823 h 2435823"/>
              <a:gd name="connsiteX21" fmla="*/ 6337627 w 7590660"/>
              <a:gd name="connsiteY21" fmla="*/ 2435823 h 2435823"/>
              <a:gd name="connsiteX22" fmla="*/ 5881932 w 7590660"/>
              <a:gd name="connsiteY22" fmla="*/ 2435823 h 2435823"/>
              <a:gd name="connsiteX23" fmla="*/ 5282334 w 7590660"/>
              <a:gd name="connsiteY23" fmla="*/ 2435823 h 2435823"/>
              <a:gd name="connsiteX24" fmla="*/ 4898591 w 7590660"/>
              <a:gd name="connsiteY24" fmla="*/ 2435823 h 2435823"/>
              <a:gd name="connsiteX25" fmla="*/ 4514848 w 7590660"/>
              <a:gd name="connsiteY25" fmla="*/ 2435823 h 2435823"/>
              <a:gd name="connsiteX26" fmla="*/ 3915250 w 7590660"/>
              <a:gd name="connsiteY26" fmla="*/ 2435823 h 2435823"/>
              <a:gd name="connsiteX27" fmla="*/ 3459555 w 7590660"/>
              <a:gd name="connsiteY27" fmla="*/ 2435823 h 2435823"/>
              <a:gd name="connsiteX28" fmla="*/ 2788005 w 7590660"/>
              <a:gd name="connsiteY28" fmla="*/ 2435823 h 2435823"/>
              <a:gd name="connsiteX29" fmla="*/ 2332310 w 7590660"/>
              <a:gd name="connsiteY29" fmla="*/ 2435823 h 2435823"/>
              <a:gd name="connsiteX30" fmla="*/ 1660760 w 7590660"/>
              <a:gd name="connsiteY30" fmla="*/ 2435823 h 2435823"/>
              <a:gd name="connsiteX31" fmla="*/ 1277017 w 7590660"/>
              <a:gd name="connsiteY31" fmla="*/ 2435823 h 2435823"/>
              <a:gd name="connsiteX32" fmla="*/ 197740 w 7590660"/>
              <a:gd name="connsiteY32" fmla="*/ 2435823 h 2435823"/>
              <a:gd name="connsiteX33" fmla="*/ 0 w 7590660"/>
              <a:gd name="connsiteY33" fmla="*/ 2238083 h 2435823"/>
              <a:gd name="connsiteX34" fmla="*/ 0 w 7590660"/>
              <a:gd name="connsiteY34" fmla="*/ 1727997 h 2435823"/>
              <a:gd name="connsiteX35" fmla="*/ 0 w 7590660"/>
              <a:gd name="connsiteY35" fmla="*/ 1197508 h 2435823"/>
              <a:gd name="connsiteX36" fmla="*/ 0 w 7590660"/>
              <a:gd name="connsiteY36" fmla="*/ 728229 h 2435823"/>
              <a:gd name="connsiteX37" fmla="*/ 0 w 7590660"/>
              <a:gd name="connsiteY37" fmla="*/ 197740 h 2435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590660" h="2435823" extrusionOk="0">
                <a:moveTo>
                  <a:pt x="0" y="197740"/>
                </a:moveTo>
                <a:cubicBezTo>
                  <a:pt x="-22877" y="74420"/>
                  <a:pt x="61564" y="10121"/>
                  <a:pt x="197740" y="0"/>
                </a:cubicBezTo>
                <a:cubicBezTo>
                  <a:pt x="564001" y="-1787"/>
                  <a:pt x="718295" y="60995"/>
                  <a:pt x="941242" y="0"/>
                </a:cubicBezTo>
                <a:cubicBezTo>
                  <a:pt x="1164189" y="-60995"/>
                  <a:pt x="1216910" y="41373"/>
                  <a:pt x="1468888" y="0"/>
                </a:cubicBezTo>
                <a:cubicBezTo>
                  <a:pt x="1720866" y="-41373"/>
                  <a:pt x="1723208" y="1798"/>
                  <a:pt x="1924583" y="0"/>
                </a:cubicBezTo>
                <a:cubicBezTo>
                  <a:pt x="2125959" y="-1798"/>
                  <a:pt x="2393587" y="6179"/>
                  <a:pt x="2596133" y="0"/>
                </a:cubicBezTo>
                <a:cubicBezTo>
                  <a:pt x="2798679" y="-6179"/>
                  <a:pt x="2905568" y="33992"/>
                  <a:pt x="3123780" y="0"/>
                </a:cubicBezTo>
                <a:cubicBezTo>
                  <a:pt x="3341992" y="-33992"/>
                  <a:pt x="3707227" y="8193"/>
                  <a:pt x="3867282" y="0"/>
                </a:cubicBezTo>
                <a:cubicBezTo>
                  <a:pt x="4027337" y="-8193"/>
                  <a:pt x="4188377" y="7329"/>
                  <a:pt x="4322977" y="0"/>
                </a:cubicBezTo>
                <a:cubicBezTo>
                  <a:pt x="4457578" y="-7329"/>
                  <a:pt x="4730592" y="70210"/>
                  <a:pt x="5066478" y="0"/>
                </a:cubicBezTo>
                <a:cubicBezTo>
                  <a:pt x="5402364" y="-70210"/>
                  <a:pt x="5262012" y="43665"/>
                  <a:pt x="5450221" y="0"/>
                </a:cubicBezTo>
                <a:cubicBezTo>
                  <a:pt x="5638430" y="-43665"/>
                  <a:pt x="5771757" y="24821"/>
                  <a:pt x="6049820" y="0"/>
                </a:cubicBezTo>
                <a:cubicBezTo>
                  <a:pt x="6327883" y="-24821"/>
                  <a:pt x="6465280" y="24069"/>
                  <a:pt x="6649418" y="0"/>
                </a:cubicBezTo>
                <a:cubicBezTo>
                  <a:pt x="6833556" y="-24069"/>
                  <a:pt x="7213326" y="33942"/>
                  <a:pt x="7392920" y="0"/>
                </a:cubicBezTo>
                <a:cubicBezTo>
                  <a:pt x="7517248" y="18520"/>
                  <a:pt x="7595220" y="84539"/>
                  <a:pt x="7590660" y="197740"/>
                </a:cubicBezTo>
                <a:cubicBezTo>
                  <a:pt x="7624189" y="418360"/>
                  <a:pt x="7531689" y="582870"/>
                  <a:pt x="7590660" y="707826"/>
                </a:cubicBezTo>
                <a:cubicBezTo>
                  <a:pt x="7649631" y="832782"/>
                  <a:pt x="7532150" y="1031174"/>
                  <a:pt x="7590660" y="1217912"/>
                </a:cubicBezTo>
                <a:cubicBezTo>
                  <a:pt x="7649170" y="1404650"/>
                  <a:pt x="7557082" y="1556294"/>
                  <a:pt x="7590660" y="1768804"/>
                </a:cubicBezTo>
                <a:cubicBezTo>
                  <a:pt x="7624238" y="1981314"/>
                  <a:pt x="7568213" y="2048570"/>
                  <a:pt x="7590660" y="2238083"/>
                </a:cubicBezTo>
                <a:cubicBezTo>
                  <a:pt x="7585606" y="2356328"/>
                  <a:pt x="7515600" y="2445833"/>
                  <a:pt x="7392920" y="2435823"/>
                </a:cubicBezTo>
                <a:cubicBezTo>
                  <a:pt x="7213037" y="2446169"/>
                  <a:pt x="7089053" y="2394235"/>
                  <a:pt x="6937225" y="2435823"/>
                </a:cubicBezTo>
                <a:cubicBezTo>
                  <a:pt x="6785398" y="2477411"/>
                  <a:pt x="6521998" y="2371645"/>
                  <a:pt x="6337627" y="2435823"/>
                </a:cubicBezTo>
                <a:cubicBezTo>
                  <a:pt x="6153256" y="2500001"/>
                  <a:pt x="6101514" y="2435323"/>
                  <a:pt x="5881932" y="2435823"/>
                </a:cubicBezTo>
                <a:cubicBezTo>
                  <a:pt x="5662350" y="2436323"/>
                  <a:pt x="5407228" y="2385537"/>
                  <a:pt x="5282334" y="2435823"/>
                </a:cubicBezTo>
                <a:cubicBezTo>
                  <a:pt x="5157440" y="2486109"/>
                  <a:pt x="5076931" y="2396065"/>
                  <a:pt x="4898591" y="2435823"/>
                </a:cubicBezTo>
                <a:cubicBezTo>
                  <a:pt x="4720251" y="2475581"/>
                  <a:pt x="4646251" y="2400892"/>
                  <a:pt x="4514848" y="2435823"/>
                </a:cubicBezTo>
                <a:cubicBezTo>
                  <a:pt x="4383445" y="2470754"/>
                  <a:pt x="4075253" y="2423982"/>
                  <a:pt x="3915250" y="2435823"/>
                </a:cubicBezTo>
                <a:cubicBezTo>
                  <a:pt x="3755247" y="2447664"/>
                  <a:pt x="3652659" y="2415086"/>
                  <a:pt x="3459555" y="2435823"/>
                </a:cubicBezTo>
                <a:cubicBezTo>
                  <a:pt x="3266452" y="2456560"/>
                  <a:pt x="3069200" y="2372506"/>
                  <a:pt x="2788005" y="2435823"/>
                </a:cubicBezTo>
                <a:cubicBezTo>
                  <a:pt x="2506810" y="2499140"/>
                  <a:pt x="2446526" y="2408544"/>
                  <a:pt x="2332310" y="2435823"/>
                </a:cubicBezTo>
                <a:cubicBezTo>
                  <a:pt x="2218095" y="2463102"/>
                  <a:pt x="1954714" y="2404809"/>
                  <a:pt x="1660760" y="2435823"/>
                </a:cubicBezTo>
                <a:cubicBezTo>
                  <a:pt x="1366806" y="2466837"/>
                  <a:pt x="1433284" y="2410410"/>
                  <a:pt x="1277017" y="2435823"/>
                </a:cubicBezTo>
                <a:cubicBezTo>
                  <a:pt x="1120750" y="2461236"/>
                  <a:pt x="648764" y="2398385"/>
                  <a:pt x="197740" y="2435823"/>
                </a:cubicBezTo>
                <a:cubicBezTo>
                  <a:pt x="102235" y="2448531"/>
                  <a:pt x="7675" y="2342703"/>
                  <a:pt x="0" y="2238083"/>
                </a:cubicBezTo>
                <a:cubicBezTo>
                  <a:pt x="-6418" y="2003701"/>
                  <a:pt x="47852" y="1969814"/>
                  <a:pt x="0" y="1727997"/>
                </a:cubicBezTo>
                <a:cubicBezTo>
                  <a:pt x="-47852" y="1486180"/>
                  <a:pt x="45879" y="1419681"/>
                  <a:pt x="0" y="1197508"/>
                </a:cubicBezTo>
                <a:cubicBezTo>
                  <a:pt x="-45879" y="975335"/>
                  <a:pt x="40920" y="867932"/>
                  <a:pt x="0" y="728229"/>
                </a:cubicBezTo>
                <a:cubicBezTo>
                  <a:pt x="-40920" y="588526"/>
                  <a:pt x="35917" y="345585"/>
                  <a:pt x="0" y="197740"/>
                </a:cubicBezTo>
                <a:close/>
              </a:path>
            </a:pathLst>
          </a:custGeom>
          <a:noFill/>
          <a:ln w="15875">
            <a:solidFill>
              <a:schemeClr val="tx2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81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11" dirty="0">
              <a:solidFill>
                <a:schemeClr val="tx1"/>
              </a:solidFill>
            </a:endParaRPr>
          </a:p>
        </p:txBody>
      </p: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39030957-0FF2-445F-8536-12B696B967B5}"/>
              </a:ext>
            </a:extLst>
          </p:cNvPr>
          <p:cNvCxnSpPr>
            <a:cxnSpLocks/>
            <a:endCxn id="366" idx="1"/>
          </p:cNvCxnSpPr>
          <p:nvPr/>
        </p:nvCxnSpPr>
        <p:spPr>
          <a:xfrm flipV="1">
            <a:off x="3468239" y="4155427"/>
            <a:ext cx="569221" cy="287555"/>
          </a:xfrm>
          <a:prstGeom prst="straightConnector1">
            <a:avLst/>
          </a:prstGeom>
          <a:ln w="127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itle 1">
            <a:extLst>
              <a:ext uri="{FF2B5EF4-FFF2-40B4-BE49-F238E27FC236}">
                <a16:creationId xmlns:a16="http://schemas.microsoft.com/office/drawing/2014/main" id="{C9B985C6-114E-B7CD-B8C7-99638D411AEA}"/>
              </a:ext>
            </a:extLst>
          </p:cNvPr>
          <p:cNvSpPr txBox="1">
            <a:spLocks/>
          </p:cNvSpPr>
          <p:nvPr/>
        </p:nvSpPr>
        <p:spPr>
          <a:xfrm>
            <a:off x="970311" y="2810996"/>
            <a:ext cx="7140316" cy="1226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The</a:t>
            </a:r>
            <a:r>
              <a:rPr lang="zh-CN" altLang="en-US" sz="48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dirty="0" err="1">
                <a:solidFill>
                  <a:schemeClr val="accent1"/>
                </a:solidFill>
                <a:latin typeface="Book Antiqua" panose="02040602050305030304" pitchFamily="18" charset="0"/>
              </a:rPr>
              <a:t>ReCross</a:t>
            </a:r>
            <a:r>
              <a:rPr lang="zh-CN" altLang="en-US" sz="48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Framework</a:t>
            </a:r>
            <a:endParaRPr lang="en-US" sz="4800" b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CCE9BF6A-D8F9-0875-96DD-FB8188562A21}"/>
                  </a:ext>
                </a:extLst>
              </p:cNvPr>
              <p:cNvSpPr txBox="1"/>
              <p:nvPr/>
            </p:nvSpPr>
            <p:spPr>
              <a:xfrm>
                <a:off x="5487523" y="409784"/>
                <a:ext cx="5657703" cy="420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𝓤</m:t>
                        </m:r>
                      </m:e>
                      <m:sub>
                        <m:r>
                          <a:rPr lang="en-US" sz="28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0B0F0"/>
                    </a:solidFill>
                  </a:rPr>
                  <a:t>: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an unseen task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w/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a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few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accent1"/>
                    </a:solidFill>
                  </a:rPr>
                  <a:t>unlabeled</a:t>
                </a:r>
                <a:r>
                  <a:rPr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accent1"/>
                    </a:solidFill>
                  </a:rPr>
                  <a:t>data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CCE9BF6A-D8F9-0875-96DD-FB8188562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523" y="409784"/>
                <a:ext cx="5657703" cy="420949"/>
              </a:xfrm>
              <a:prstGeom prst="rect">
                <a:avLst/>
              </a:prstGeom>
              <a:blipFill>
                <a:blip r:embed="rId17"/>
                <a:stretch>
                  <a:fillRect l="-2242" t="-8824" r="-448" b="-4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1" name="Graphic 350" descr="Cross country skiing with solid fill">
            <a:extLst>
              <a:ext uri="{FF2B5EF4-FFF2-40B4-BE49-F238E27FC236}">
                <a16:creationId xmlns:a16="http://schemas.microsoft.com/office/drawing/2014/main" id="{DBB409B3-7478-8363-8B83-5785F2AD4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48932" y="1206922"/>
            <a:ext cx="898924" cy="942502"/>
          </a:xfrm>
          <a:prstGeom prst="rect">
            <a:avLst/>
          </a:prstGeom>
        </p:spPr>
      </p:pic>
      <p:sp>
        <p:nvSpPr>
          <p:cNvPr id="355" name="Arrow: Right 93">
            <a:extLst>
              <a:ext uri="{FF2B5EF4-FFF2-40B4-BE49-F238E27FC236}">
                <a16:creationId xmlns:a16="http://schemas.microsoft.com/office/drawing/2014/main" id="{DE346A85-1BCE-0640-6490-4FD100AEC14C}"/>
              </a:ext>
            </a:extLst>
          </p:cNvPr>
          <p:cNvSpPr/>
          <p:nvPr/>
        </p:nvSpPr>
        <p:spPr>
          <a:xfrm>
            <a:off x="6378074" y="873999"/>
            <a:ext cx="3502758" cy="1592453"/>
          </a:xfrm>
          <a:prstGeom prst="rightArrow">
            <a:avLst>
              <a:gd name="adj1" fmla="val 64355"/>
              <a:gd name="adj2" fmla="val 3385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solidFill>
                  <a:srgbClr val="C00000"/>
                </a:solidFill>
              </a:rPr>
              <a:t>Unsupervised</a:t>
            </a:r>
          </a:p>
          <a:p>
            <a:pPr algn="ctr"/>
            <a:r>
              <a:rPr lang="en-US" altLang="zh-CN" sz="2200" b="1" dirty="0">
                <a:solidFill>
                  <a:srgbClr val="C00000"/>
                </a:solidFill>
              </a:rPr>
              <a:t>Cross-Task</a:t>
            </a:r>
            <a:r>
              <a:rPr lang="zh-CN" altLang="en-US" sz="2200" b="1" dirty="0">
                <a:solidFill>
                  <a:srgbClr val="C00000"/>
                </a:solidFill>
              </a:rPr>
              <a:t> </a:t>
            </a:r>
            <a:r>
              <a:rPr lang="en-US" altLang="zh-CN" sz="2200" b="1" dirty="0">
                <a:solidFill>
                  <a:srgbClr val="C00000"/>
                </a:solidFill>
              </a:rPr>
              <a:t>Generalization</a:t>
            </a:r>
            <a:endParaRPr lang="en-US" sz="2200" b="1" dirty="0">
              <a:solidFill>
                <a:srgbClr val="C00000"/>
              </a:solidFill>
            </a:endParaRPr>
          </a:p>
        </p:txBody>
      </p:sp>
      <p:pic>
        <p:nvPicPr>
          <p:cNvPr id="356" name="Picture 355" descr="A picture containing toy&#10;&#10;Description automatically generated">
            <a:extLst>
              <a:ext uri="{FF2B5EF4-FFF2-40B4-BE49-F238E27FC236}">
                <a16:creationId xmlns:a16="http://schemas.microsoft.com/office/drawing/2014/main" id="{FAAF133A-994F-19DD-79D4-CEE8E1C2F7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46" y="1076860"/>
            <a:ext cx="1003543" cy="1204638"/>
          </a:xfrm>
          <a:prstGeom prst="rect">
            <a:avLst/>
          </a:prstGeom>
        </p:spPr>
      </p:pic>
      <p:grpSp>
        <p:nvGrpSpPr>
          <p:cNvPr id="357" name="Group 356">
            <a:extLst>
              <a:ext uri="{FF2B5EF4-FFF2-40B4-BE49-F238E27FC236}">
                <a16:creationId xmlns:a16="http://schemas.microsoft.com/office/drawing/2014/main" id="{334446C9-1BDD-CC2F-5E37-1A868BDFD80E}"/>
              </a:ext>
            </a:extLst>
          </p:cNvPr>
          <p:cNvGrpSpPr/>
          <p:nvPr/>
        </p:nvGrpSpPr>
        <p:grpSpPr>
          <a:xfrm>
            <a:off x="752856" y="499880"/>
            <a:ext cx="4734667" cy="1942939"/>
            <a:chOff x="735813" y="4732301"/>
            <a:chExt cx="4734667" cy="1942939"/>
          </a:xfrm>
        </p:grpSpPr>
        <p:sp>
          <p:nvSpPr>
            <p:cNvPr id="358" name="Rectangle: Rounded Corners 92">
              <a:extLst>
                <a:ext uri="{FF2B5EF4-FFF2-40B4-BE49-F238E27FC236}">
                  <a16:creationId xmlns:a16="http://schemas.microsoft.com/office/drawing/2014/main" id="{7B7ADCC4-BFFA-17A3-3EFE-24A0434881E6}"/>
                </a:ext>
              </a:extLst>
            </p:cNvPr>
            <p:cNvSpPr/>
            <p:nvPr/>
          </p:nvSpPr>
          <p:spPr>
            <a:xfrm>
              <a:off x="735813" y="4732301"/>
              <a:ext cx="4596656" cy="1942939"/>
            </a:xfrm>
            <a:custGeom>
              <a:avLst/>
              <a:gdLst>
                <a:gd name="connsiteX0" fmla="*/ 0 w 4596656"/>
                <a:gd name="connsiteY0" fmla="*/ 323830 h 1942939"/>
                <a:gd name="connsiteX1" fmla="*/ 323830 w 4596656"/>
                <a:gd name="connsiteY1" fmla="*/ 0 h 1942939"/>
                <a:gd name="connsiteX2" fmla="*/ 1021486 w 4596656"/>
                <a:gd name="connsiteY2" fmla="*/ 0 h 1942939"/>
                <a:gd name="connsiteX3" fmla="*/ 1561182 w 4596656"/>
                <a:gd name="connsiteY3" fmla="*/ 0 h 1942939"/>
                <a:gd name="connsiteX4" fmla="*/ 2219348 w 4596656"/>
                <a:gd name="connsiteY4" fmla="*/ 0 h 1942939"/>
                <a:gd name="connsiteX5" fmla="*/ 2798534 w 4596656"/>
                <a:gd name="connsiteY5" fmla="*/ 0 h 1942939"/>
                <a:gd name="connsiteX6" fmla="*/ 3496190 w 4596656"/>
                <a:gd name="connsiteY6" fmla="*/ 0 h 1942939"/>
                <a:gd name="connsiteX7" fmla="*/ 4272826 w 4596656"/>
                <a:gd name="connsiteY7" fmla="*/ 0 h 1942939"/>
                <a:gd name="connsiteX8" fmla="*/ 4596656 w 4596656"/>
                <a:gd name="connsiteY8" fmla="*/ 323830 h 1942939"/>
                <a:gd name="connsiteX9" fmla="*/ 4596656 w 4596656"/>
                <a:gd name="connsiteY9" fmla="*/ 971470 h 1942939"/>
                <a:gd name="connsiteX10" fmla="*/ 4596656 w 4596656"/>
                <a:gd name="connsiteY10" fmla="*/ 1619109 h 1942939"/>
                <a:gd name="connsiteX11" fmla="*/ 4272826 w 4596656"/>
                <a:gd name="connsiteY11" fmla="*/ 1942939 h 1942939"/>
                <a:gd name="connsiteX12" fmla="*/ 3535680 w 4596656"/>
                <a:gd name="connsiteY12" fmla="*/ 1942939 h 1942939"/>
                <a:gd name="connsiteX13" fmla="*/ 2956494 w 4596656"/>
                <a:gd name="connsiteY13" fmla="*/ 1942939 h 1942939"/>
                <a:gd name="connsiteX14" fmla="*/ 2416798 w 4596656"/>
                <a:gd name="connsiteY14" fmla="*/ 1942939 h 1942939"/>
                <a:gd name="connsiteX15" fmla="*/ 1837612 w 4596656"/>
                <a:gd name="connsiteY15" fmla="*/ 1942939 h 1942939"/>
                <a:gd name="connsiteX16" fmla="*/ 1218936 w 4596656"/>
                <a:gd name="connsiteY16" fmla="*/ 1942939 h 1942939"/>
                <a:gd name="connsiteX17" fmla="*/ 323830 w 4596656"/>
                <a:gd name="connsiteY17" fmla="*/ 1942939 h 1942939"/>
                <a:gd name="connsiteX18" fmla="*/ 0 w 4596656"/>
                <a:gd name="connsiteY18" fmla="*/ 1619109 h 1942939"/>
                <a:gd name="connsiteX19" fmla="*/ 0 w 4596656"/>
                <a:gd name="connsiteY19" fmla="*/ 945564 h 1942939"/>
                <a:gd name="connsiteX20" fmla="*/ 0 w 4596656"/>
                <a:gd name="connsiteY20" fmla="*/ 323830 h 194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596656" h="1942939" fill="none" extrusionOk="0">
                  <a:moveTo>
                    <a:pt x="0" y="323830"/>
                  </a:moveTo>
                  <a:cubicBezTo>
                    <a:pt x="9653" y="164097"/>
                    <a:pt x="114612" y="16017"/>
                    <a:pt x="323830" y="0"/>
                  </a:cubicBezTo>
                  <a:cubicBezTo>
                    <a:pt x="669180" y="-28938"/>
                    <a:pt x="749300" y="-7811"/>
                    <a:pt x="1021486" y="0"/>
                  </a:cubicBezTo>
                  <a:cubicBezTo>
                    <a:pt x="1293672" y="7811"/>
                    <a:pt x="1329682" y="4347"/>
                    <a:pt x="1561182" y="0"/>
                  </a:cubicBezTo>
                  <a:cubicBezTo>
                    <a:pt x="1792682" y="-4347"/>
                    <a:pt x="1926855" y="23654"/>
                    <a:pt x="2219348" y="0"/>
                  </a:cubicBezTo>
                  <a:cubicBezTo>
                    <a:pt x="2511841" y="-23654"/>
                    <a:pt x="2563167" y="6577"/>
                    <a:pt x="2798534" y="0"/>
                  </a:cubicBezTo>
                  <a:cubicBezTo>
                    <a:pt x="3033901" y="-6577"/>
                    <a:pt x="3316420" y="17260"/>
                    <a:pt x="3496190" y="0"/>
                  </a:cubicBezTo>
                  <a:cubicBezTo>
                    <a:pt x="3675960" y="-17260"/>
                    <a:pt x="3936979" y="-11662"/>
                    <a:pt x="4272826" y="0"/>
                  </a:cubicBezTo>
                  <a:cubicBezTo>
                    <a:pt x="4444148" y="23457"/>
                    <a:pt x="4591976" y="130247"/>
                    <a:pt x="4596656" y="323830"/>
                  </a:cubicBezTo>
                  <a:cubicBezTo>
                    <a:pt x="4602274" y="472754"/>
                    <a:pt x="4568677" y="781118"/>
                    <a:pt x="4596656" y="971470"/>
                  </a:cubicBezTo>
                  <a:cubicBezTo>
                    <a:pt x="4624635" y="1161822"/>
                    <a:pt x="4614414" y="1334948"/>
                    <a:pt x="4596656" y="1619109"/>
                  </a:cubicBezTo>
                  <a:cubicBezTo>
                    <a:pt x="4569403" y="1813237"/>
                    <a:pt x="4465848" y="1981350"/>
                    <a:pt x="4272826" y="1942939"/>
                  </a:cubicBezTo>
                  <a:cubicBezTo>
                    <a:pt x="3976506" y="1976578"/>
                    <a:pt x="3698616" y="1929230"/>
                    <a:pt x="3535680" y="1942939"/>
                  </a:cubicBezTo>
                  <a:cubicBezTo>
                    <a:pt x="3372744" y="1956648"/>
                    <a:pt x="3164807" y="1959378"/>
                    <a:pt x="2956494" y="1942939"/>
                  </a:cubicBezTo>
                  <a:cubicBezTo>
                    <a:pt x="2748181" y="1926500"/>
                    <a:pt x="2583839" y="1937437"/>
                    <a:pt x="2416798" y="1942939"/>
                  </a:cubicBezTo>
                  <a:cubicBezTo>
                    <a:pt x="2249757" y="1948441"/>
                    <a:pt x="2010463" y="1963507"/>
                    <a:pt x="1837612" y="1942939"/>
                  </a:cubicBezTo>
                  <a:cubicBezTo>
                    <a:pt x="1664761" y="1922371"/>
                    <a:pt x="1518760" y="1969011"/>
                    <a:pt x="1218936" y="1942939"/>
                  </a:cubicBezTo>
                  <a:cubicBezTo>
                    <a:pt x="919112" y="1916867"/>
                    <a:pt x="572013" y="1985592"/>
                    <a:pt x="323830" y="1942939"/>
                  </a:cubicBezTo>
                  <a:cubicBezTo>
                    <a:pt x="114230" y="1973468"/>
                    <a:pt x="41955" y="1807371"/>
                    <a:pt x="0" y="1619109"/>
                  </a:cubicBezTo>
                  <a:cubicBezTo>
                    <a:pt x="14651" y="1439847"/>
                    <a:pt x="24578" y="1164847"/>
                    <a:pt x="0" y="945564"/>
                  </a:cubicBezTo>
                  <a:cubicBezTo>
                    <a:pt x="-24578" y="726281"/>
                    <a:pt x="-25752" y="520647"/>
                    <a:pt x="0" y="323830"/>
                  </a:cubicBezTo>
                  <a:close/>
                </a:path>
                <a:path w="4596656" h="1942939" stroke="0" extrusionOk="0">
                  <a:moveTo>
                    <a:pt x="0" y="323830"/>
                  </a:moveTo>
                  <a:cubicBezTo>
                    <a:pt x="-29350" y="126880"/>
                    <a:pt x="132314" y="4755"/>
                    <a:pt x="323830" y="0"/>
                  </a:cubicBezTo>
                  <a:cubicBezTo>
                    <a:pt x="647456" y="-8676"/>
                    <a:pt x="693635" y="28582"/>
                    <a:pt x="1060976" y="0"/>
                  </a:cubicBezTo>
                  <a:cubicBezTo>
                    <a:pt x="1428317" y="-28582"/>
                    <a:pt x="1451629" y="-822"/>
                    <a:pt x="1679652" y="0"/>
                  </a:cubicBezTo>
                  <a:cubicBezTo>
                    <a:pt x="1907675" y="822"/>
                    <a:pt x="2059893" y="4813"/>
                    <a:pt x="2258838" y="0"/>
                  </a:cubicBezTo>
                  <a:cubicBezTo>
                    <a:pt x="2457783" y="-4813"/>
                    <a:pt x="2695915" y="9883"/>
                    <a:pt x="2956494" y="0"/>
                  </a:cubicBezTo>
                  <a:cubicBezTo>
                    <a:pt x="3217073" y="-9883"/>
                    <a:pt x="3292286" y="18301"/>
                    <a:pt x="3575170" y="0"/>
                  </a:cubicBezTo>
                  <a:cubicBezTo>
                    <a:pt x="3858054" y="-18301"/>
                    <a:pt x="4007428" y="-17942"/>
                    <a:pt x="4272826" y="0"/>
                  </a:cubicBezTo>
                  <a:cubicBezTo>
                    <a:pt x="4448815" y="-27241"/>
                    <a:pt x="4570617" y="181171"/>
                    <a:pt x="4596656" y="323830"/>
                  </a:cubicBezTo>
                  <a:cubicBezTo>
                    <a:pt x="4604411" y="506361"/>
                    <a:pt x="4580022" y="643071"/>
                    <a:pt x="4596656" y="945564"/>
                  </a:cubicBezTo>
                  <a:cubicBezTo>
                    <a:pt x="4613290" y="1248057"/>
                    <a:pt x="4597744" y="1464620"/>
                    <a:pt x="4596656" y="1619109"/>
                  </a:cubicBezTo>
                  <a:cubicBezTo>
                    <a:pt x="4600630" y="1803871"/>
                    <a:pt x="4453468" y="1961539"/>
                    <a:pt x="4272826" y="1942939"/>
                  </a:cubicBezTo>
                  <a:cubicBezTo>
                    <a:pt x="4144540" y="1954201"/>
                    <a:pt x="3970505" y="1939849"/>
                    <a:pt x="3733130" y="1942939"/>
                  </a:cubicBezTo>
                  <a:cubicBezTo>
                    <a:pt x="3495755" y="1946029"/>
                    <a:pt x="3243488" y="1961004"/>
                    <a:pt x="2995984" y="1942939"/>
                  </a:cubicBezTo>
                  <a:cubicBezTo>
                    <a:pt x="2748480" y="1924874"/>
                    <a:pt x="2652615" y="1960423"/>
                    <a:pt x="2416798" y="1942939"/>
                  </a:cubicBezTo>
                  <a:cubicBezTo>
                    <a:pt x="2180981" y="1925455"/>
                    <a:pt x="2054366" y="1947432"/>
                    <a:pt x="1758632" y="1942939"/>
                  </a:cubicBezTo>
                  <a:cubicBezTo>
                    <a:pt x="1462898" y="1938446"/>
                    <a:pt x="1219139" y="1959406"/>
                    <a:pt x="1021486" y="1942939"/>
                  </a:cubicBezTo>
                  <a:cubicBezTo>
                    <a:pt x="823833" y="1926472"/>
                    <a:pt x="642154" y="1954361"/>
                    <a:pt x="323830" y="1942939"/>
                  </a:cubicBezTo>
                  <a:cubicBezTo>
                    <a:pt x="141008" y="1950048"/>
                    <a:pt x="30302" y="1820471"/>
                    <a:pt x="0" y="1619109"/>
                  </a:cubicBezTo>
                  <a:cubicBezTo>
                    <a:pt x="-7338" y="1441876"/>
                    <a:pt x="17210" y="1213218"/>
                    <a:pt x="0" y="997375"/>
                  </a:cubicBezTo>
                  <a:cubicBezTo>
                    <a:pt x="-17210" y="781532"/>
                    <a:pt x="-22358" y="486873"/>
                    <a:pt x="0" y="323830"/>
                  </a:cubicBez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 w="12700"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16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359" name="Rectangle: Rounded Corners 85">
              <a:extLst>
                <a:ext uri="{FF2B5EF4-FFF2-40B4-BE49-F238E27FC236}">
                  <a16:creationId xmlns:a16="http://schemas.microsoft.com/office/drawing/2014/main" id="{6E892284-EE06-C7FB-283F-E2044DC43F95}"/>
                </a:ext>
              </a:extLst>
            </p:cNvPr>
            <p:cNvSpPr/>
            <p:nvPr/>
          </p:nvSpPr>
          <p:spPr>
            <a:xfrm>
              <a:off x="953268" y="4870038"/>
              <a:ext cx="3821725" cy="83803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2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16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360" name="Rectangle: Rounded Corners 84">
              <a:extLst>
                <a:ext uri="{FF2B5EF4-FFF2-40B4-BE49-F238E27FC236}">
                  <a16:creationId xmlns:a16="http://schemas.microsoft.com/office/drawing/2014/main" id="{96387EE9-D07E-5D7C-9D08-43BB3C41436E}"/>
                </a:ext>
              </a:extLst>
            </p:cNvPr>
            <p:cNvSpPr/>
            <p:nvPr/>
          </p:nvSpPr>
          <p:spPr>
            <a:xfrm>
              <a:off x="984837" y="4910130"/>
              <a:ext cx="3821725" cy="83803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2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16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361" name="Rectangle: Rounded Corners 66">
              <a:extLst>
                <a:ext uri="{FF2B5EF4-FFF2-40B4-BE49-F238E27FC236}">
                  <a16:creationId xmlns:a16="http://schemas.microsoft.com/office/drawing/2014/main" id="{1925B652-D65E-A823-B9DD-D11A0A2F76F7}"/>
                </a:ext>
              </a:extLst>
            </p:cNvPr>
            <p:cNvSpPr/>
            <p:nvPr/>
          </p:nvSpPr>
          <p:spPr>
            <a:xfrm>
              <a:off x="1030162" y="4950633"/>
              <a:ext cx="3814145" cy="90295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911" rtlCol="0" anchor="ctr"/>
            <a:lstStyle/>
            <a:p>
              <a:r>
                <a:rPr lang="en-US" sz="16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</a:t>
              </a:r>
              <a:r>
                <a:rPr lang="en-US" sz="1016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</a:p>
          </p:txBody>
        </p:sp>
        <p:sp>
          <p:nvSpPr>
            <p:cNvPr id="362" name="Rectangle: Rounded Corners 67">
              <a:extLst>
                <a:ext uri="{FF2B5EF4-FFF2-40B4-BE49-F238E27FC236}">
                  <a16:creationId xmlns:a16="http://schemas.microsoft.com/office/drawing/2014/main" id="{EB72FC51-63C7-749E-2FB5-D6D11546DD16}"/>
                </a:ext>
              </a:extLst>
            </p:cNvPr>
            <p:cNvSpPr/>
            <p:nvPr/>
          </p:nvSpPr>
          <p:spPr>
            <a:xfrm>
              <a:off x="1779384" y="5006987"/>
              <a:ext cx="2988330" cy="7018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2278" tIns="16912" rIns="16912" bIns="16912" rtlCol="0" anchor="ctr">
              <a:spAutoFit/>
            </a:bodyPr>
            <a:lstStyle/>
            <a:p>
              <a:r>
                <a:rPr lang="en-US" sz="1300" b="1" i="1" u="sng" dirty="0">
                  <a:solidFill>
                    <a:schemeClr val="tx1"/>
                  </a:solidFill>
                  <a:latin typeface="Consolas" panose="020B0609020204030204" pitchFamily="49" charset="0"/>
                </a:rPr>
                <a:t>Fred is ...  He ....</a:t>
              </a:r>
              <a: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 In the sentence, does the pronoun "</a:t>
              </a:r>
              <a:r>
                <a:rPr lang="en-US" sz="1300" b="1" u="sng" dirty="0">
                  <a:solidFill>
                    <a:schemeClr val="tx1"/>
                  </a:solidFill>
                  <a:latin typeface="Consolas" panose="020B0609020204030204" pitchFamily="49" charset="0"/>
                </a:rPr>
                <a:t>he</a:t>
              </a:r>
              <a: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" refer to </a:t>
              </a:r>
              <a:r>
                <a:rPr lang="en-US" sz="1300" b="1" u="sng" dirty="0">
                  <a:solidFill>
                    <a:schemeClr val="tx1"/>
                  </a:solidFill>
                  <a:latin typeface="Consolas" panose="020B0609020204030204" pitchFamily="49" charset="0"/>
                </a:rPr>
                <a:t>Fred</a:t>
              </a:r>
              <a: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? Yes, no?</a:t>
              </a:r>
            </a:p>
          </p:txBody>
        </p:sp>
        <p:sp>
          <p:nvSpPr>
            <p:cNvPr id="363" name="Rectangle: Rounded Corners 82">
              <a:extLst>
                <a:ext uri="{FF2B5EF4-FFF2-40B4-BE49-F238E27FC236}">
                  <a16:creationId xmlns:a16="http://schemas.microsoft.com/office/drawing/2014/main" id="{35EE0FA9-5D21-7071-9582-6DD9DD45852E}"/>
                </a:ext>
              </a:extLst>
            </p:cNvPr>
            <p:cNvSpPr/>
            <p:nvPr/>
          </p:nvSpPr>
          <p:spPr>
            <a:xfrm>
              <a:off x="1330642" y="5664993"/>
              <a:ext cx="3814145" cy="88700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911" rtlCol="0" anchor="ctr"/>
            <a:lstStyle/>
            <a:p>
              <a:r>
                <a:rPr lang="en-US" sz="16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</a:t>
              </a:r>
              <a:r>
                <a:rPr lang="en-US" sz="105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 </a:t>
              </a:r>
            </a:p>
          </p:txBody>
        </p:sp>
        <p:sp>
          <p:nvSpPr>
            <p:cNvPr id="364" name="Rectangle: Rounded Corners 83">
              <a:extLst>
                <a:ext uri="{FF2B5EF4-FFF2-40B4-BE49-F238E27FC236}">
                  <a16:creationId xmlns:a16="http://schemas.microsoft.com/office/drawing/2014/main" id="{521A07C3-1CE7-1912-61BD-217DF93A1080}"/>
                </a:ext>
              </a:extLst>
            </p:cNvPr>
            <p:cNvSpPr/>
            <p:nvPr/>
          </p:nvSpPr>
          <p:spPr>
            <a:xfrm>
              <a:off x="2093066" y="5763618"/>
              <a:ext cx="2908402" cy="7018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70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2278" tIns="16912" rIns="16912" bIns="16912" rtlCol="0" anchor="ctr">
              <a:spAutoFit/>
            </a:bodyPr>
            <a:lstStyle/>
            <a:p>
              <a: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Does "</a:t>
              </a:r>
              <a:r>
                <a:rPr lang="en-US" sz="1300" b="1" u="sng" dirty="0">
                  <a:solidFill>
                    <a:schemeClr val="tx1"/>
                  </a:solidFill>
                  <a:latin typeface="Consolas" panose="020B0609020204030204" pitchFamily="49" charset="0"/>
                </a:rPr>
                <a:t>her</a:t>
              </a:r>
              <a: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" refer to </a:t>
              </a:r>
              <a:r>
                <a:rPr lang="en-US" sz="1300" b="1" u="sng" dirty="0">
                  <a:solidFill>
                    <a:schemeClr val="tx1"/>
                  </a:solidFill>
                  <a:latin typeface="Consolas" panose="020B0609020204030204" pitchFamily="49" charset="0"/>
                </a:rPr>
                <a:t>Alice</a:t>
              </a:r>
              <a: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 or </a:t>
              </a:r>
              <a:r>
                <a:rPr lang="en-US" sz="1300" b="1" u="sng" dirty="0">
                  <a:solidFill>
                    <a:schemeClr val="tx1"/>
                  </a:solidFill>
                  <a:latin typeface="Consolas" panose="020B0609020204030204" pitchFamily="49" charset="0"/>
                </a:rPr>
                <a:t>Mary</a:t>
              </a:r>
              <a:r>
                <a:rPr lang="en-US" sz="13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 in this sentence: </a:t>
              </a:r>
              <a:r>
                <a:rPr lang="en-US" sz="1300" b="1" u="sng" dirty="0">
                  <a:solidFill>
                    <a:schemeClr val="tx1"/>
                  </a:solidFill>
                  <a:latin typeface="Consolas" panose="020B0609020204030204" pitchFamily="49" charset="0"/>
                </a:rPr>
                <a:t>Alice </a:t>
              </a:r>
              <a:r>
                <a:rPr lang="en-US" sz="1300" b="1" i="1" u="sng" dirty="0">
                  <a:solidFill>
                    <a:schemeClr val="tx1"/>
                  </a:solidFill>
                  <a:latin typeface="Consolas" panose="020B0609020204030204" pitchFamily="49" charset="0"/>
                </a:rPr>
                <a:t>... Mary... and her ...</a:t>
              </a:r>
              <a:endParaRPr lang="en-US" sz="13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BBB00065-B8CE-C4E4-9504-BB43087C70C6}"/>
                    </a:ext>
                  </a:extLst>
                </p:cNvPr>
                <p:cNvSpPr txBox="1"/>
                <p:nvPr/>
              </p:nvSpPr>
              <p:spPr>
                <a:xfrm>
                  <a:off x="761373" y="6035453"/>
                  <a:ext cx="5237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8E5B22E-D610-0413-8F7E-14F68FDFB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373" y="6035453"/>
                  <a:ext cx="523764" cy="461665"/>
                </a:xfrm>
                <a:prstGeom prst="rect">
                  <a:avLst/>
                </a:prstGeom>
                <a:blipFill>
                  <a:blip r:embed="rId27"/>
                  <a:stretch>
                    <a:fillRect l="-2381"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8" name="Straight Arrow Connector 367">
              <a:extLst>
                <a:ext uri="{FF2B5EF4-FFF2-40B4-BE49-F238E27FC236}">
                  <a16:creationId xmlns:a16="http://schemas.microsoft.com/office/drawing/2014/main" id="{65801DD7-0F87-827B-618A-34A536920B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8771" y="4965982"/>
              <a:ext cx="261709" cy="299517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9" name="Picture 4" descr="Drinking to remember? State-dependent learning and how it affects our  ability to retrieve memories | by Helen M Collins | Medium">
            <a:extLst>
              <a:ext uri="{FF2B5EF4-FFF2-40B4-BE49-F238E27FC236}">
                <a16:creationId xmlns:a16="http://schemas.microsoft.com/office/drawing/2014/main" id="{5E2A80F6-27B4-67C7-D451-91688D8F2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307" y="3865519"/>
            <a:ext cx="3492313" cy="261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0" name="Graphic 369" descr="Boot with solid fill">
            <a:extLst>
              <a:ext uri="{FF2B5EF4-FFF2-40B4-BE49-F238E27FC236}">
                <a16:creationId xmlns:a16="http://schemas.microsoft.com/office/drawing/2014/main" id="{691CACF2-FF2B-4594-1E6C-077CB31E93C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824007" y="3587626"/>
            <a:ext cx="765985" cy="710601"/>
          </a:xfrm>
          <a:prstGeom prst="rect">
            <a:avLst/>
          </a:prstGeom>
        </p:spPr>
      </p:pic>
      <p:pic>
        <p:nvPicPr>
          <p:cNvPr id="372" name="Graphic 371" descr="Boxing Glove outline">
            <a:extLst>
              <a:ext uri="{FF2B5EF4-FFF2-40B4-BE49-F238E27FC236}">
                <a16:creationId xmlns:a16="http://schemas.microsoft.com/office/drawing/2014/main" id="{2DF351C6-6B68-5B3D-18C6-37CB129AC09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023448" y="3589035"/>
            <a:ext cx="765985" cy="710601"/>
          </a:xfrm>
          <a:prstGeom prst="rect">
            <a:avLst/>
          </a:prstGeom>
        </p:spPr>
      </p:pic>
      <p:pic>
        <p:nvPicPr>
          <p:cNvPr id="373" name="Graphic 372" descr="Box trolley with solid fill">
            <a:extLst>
              <a:ext uri="{FF2B5EF4-FFF2-40B4-BE49-F238E27FC236}">
                <a16:creationId xmlns:a16="http://schemas.microsoft.com/office/drawing/2014/main" id="{F02705F7-7D1A-2707-7A10-0F9031B7A36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1207757" y="4800744"/>
            <a:ext cx="765985" cy="710601"/>
          </a:xfrm>
          <a:prstGeom prst="rect">
            <a:avLst/>
          </a:prstGeom>
        </p:spPr>
      </p:pic>
      <p:pic>
        <p:nvPicPr>
          <p:cNvPr id="374" name="Graphic 373" descr="Climbing with solid fill">
            <a:extLst>
              <a:ext uri="{FF2B5EF4-FFF2-40B4-BE49-F238E27FC236}">
                <a16:creationId xmlns:a16="http://schemas.microsoft.com/office/drawing/2014/main" id="{E8441A2A-9DF2-566F-DE85-EAFBC755277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672118" y="3610182"/>
            <a:ext cx="765985" cy="710601"/>
          </a:xfrm>
          <a:prstGeom prst="rect">
            <a:avLst/>
          </a:prstGeom>
        </p:spPr>
      </p:pic>
      <p:pic>
        <p:nvPicPr>
          <p:cNvPr id="375" name="Graphic 374" descr="Bonfire with solid fill">
            <a:extLst>
              <a:ext uri="{FF2B5EF4-FFF2-40B4-BE49-F238E27FC236}">
                <a16:creationId xmlns:a16="http://schemas.microsoft.com/office/drawing/2014/main" id="{EFF1FA1C-EB90-FA87-F501-B6954C8B081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1482606">
            <a:off x="10528085" y="4140693"/>
            <a:ext cx="940263" cy="888291"/>
          </a:xfrm>
          <a:prstGeom prst="rect">
            <a:avLst/>
          </a:prstGeom>
        </p:spPr>
      </p:pic>
      <p:sp>
        <p:nvSpPr>
          <p:cNvPr id="326" name="Rounded Rectangle 34">
            <a:extLst>
              <a:ext uri="{FF2B5EF4-FFF2-40B4-BE49-F238E27FC236}">
                <a16:creationId xmlns:a16="http://schemas.microsoft.com/office/drawing/2014/main" id="{4842ED31-6D38-F236-6BEF-701DF05B506D}"/>
              </a:ext>
            </a:extLst>
          </p:cNvPr>
          <p:cNvSpPr/>
          <p:nvPr/>
        </p:nvSpPr>
        <p:spPr>
          <a:xfrm>
            <a:off x="575414" y="251526"/>
            <a:ext cx="11036720" cy="2407733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2314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BC83297-E9E5-77B3-4D13-F3B2BAA48B0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74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418"/>
    </mc:Choice>
    <mc:Fallback>
      <p:transition spd="slow" advTm="69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09" grpId="0" animBg="1"/>
      <p:bldP spid="311" grpId="0"/>
      <p:bldP spid="312" grpId="0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7" grpId="0" animBg="1"/>
      <p:bldP spid="332" grpId="0" animBg="1"/>
      <p:bldP spid="333" grpId="0" animBg="1"/>
      <p:bldP spid="334" grpId="0" animBg="1"/>
      <p:bldP spid="335" grpId="0" animBg="1"/>
      <p:bldP spid="336" grpId="0" animBg="1"/>
      <p:bldP spid="337" grpId="0" animBg="1"/>
      <p:bldP spid="338" grpId="0" animBg="1"/>
      <p:bldP spid="339" grpId="0" animBg="1"/>
      <p:bldP spid="342" grpId="0" animBg="1"/>
      <p:bldP spid="180" grpId="0" animBg="1"/>
      <p:bldP spid="299" grpId="0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43" grpId="0" animBg="1"/>
      <p:bldP spid="344" grpId="0" animBg="1"/>
      <p:bldP spid="345" grpId="0" animBg="1"/>
      <p:bldP spid="347" grpId="0"/>
      <p:bldP spid="348" grpId="0"/>
      <p:bldP spid="349" grpId="0"/>
      <p:bldP spid="354" grpId="0"/>
      <p:bldP spid="366" grpId="0"/>
      <p:bldP spid="37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: Rounded Corners 126">
            <a:extLst>
              <a:ext uri="{FF2B5EF4-FFF2-40B4-BE49-F238E27FC236}">
                <a16:creationId xmlns:a16="http://schemas.microsoft.com/office/drawing/2014/main" id="{42BF81CE-50C2-FF81-F560-5B9C0C1859DD}"/>
              </a:ext>
            </a:extLst>
          </p:cNvPr>
          <p:cNvSpPr/>
          <p:nvPr/>
        </p:nvSpPr>
        <p:spPr>
          <a:xfrm>
            <a:off x="423119" y="5988019"/>
            <a:ext cx="2381374" cy="52250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2355" tIns="20944" rIns="20944" bIns="20944" rtlCol="0" anchor="ctr">
            <a:spAutoFit/>
          </a:bodyPr>
          <a:lstStyle/>
          <a:p>
            <a:endParaRPr lang="en-US" sz="1489" b="1" i="1" u="sng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6" name="Rectangle: Rounded Corners 126">
            <a:extLst>
              <a:ext uri="{FF2B5EF4-FFF2-40B4-BE49-F238E27FC236}">
                <a16:creationId xmlns:a16="http://schemas.microsoft.com/office/drawing/2014/main" id="{CF04010A-1804-590A-CE9F-2DD193467003}"/>
              </a:ext>
            </a:extLst>
          </p:cNvPr>
          <p:cNvSpPr/>
          <p:nvPr/>
        </p:nvSpPr>
        <p:spPr>
          <a:xfrm>
            <a:off x="437488" y="6016186"/>
            <a:ext cx="2381374" cy="52250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2355" tIns="20944" rIns="20944" bIns="20944" rtlCol="0" anchor="ctr">
            <a:spAutoFit/>
          </a:bodyPr>
          <a:lstStyle/>
          <a:p>
            <a:endParaRPr lang="en-US" sz="1489" b="1" i="1" u="sng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FCC4BFC-D75A-611E-74E6-D036D473AB9E}"/>
              </a:ext>
            </a:extLst>
          </p:cNvPr>
          <p:cNvGrpSpPr/>
          <p:nvPr/>
        </p:nvGrpSpPr>
        <p:grpSpPr>
          <a:xfrm>
            <a:off x="603055" y="4673431"/>
            <a:ext cx="2128635" cy="1142503"/>
            <a:chOff x="751791" y="2596515"/>
            <a:chExt cx="1920240" cy="1052243"/>
          </a:xfrm>
        </p:grpSpPr>
        <p:sp>
          <p:nvSpPr>
            <p:cNvPr id="182" name="Rectangle: Rounded Corners 16">
              <a:extLst>
                <a:ext uri="{FF2B5EF4-FFF2-40B4-BE49-F238E27FC236}">
                  <a16:creationId xmlns:a16="http://schemas.microsoft.com/office/drawing/2014/main" id="{15D7FED9-352B-B69A-0BDE-FFAF26AC59F8}"/>
                </a:ext>
              </a:extLst>
            </p:cNvPr>
            <p:cNvSpPr/>
            <p:nvPr/>
          </p:nvSpPr>
          <p:spPr>
            <a:xfrm>
              <a:off x="751791" y="3282998"/>
              <a:ext cx="365760" cy="365760"/>
            </a:xfrm>
            <a:prstGeom prst="roundRect">
              <a:avLst>
                <a:gd name="adj" fmla="val 26802"/>
              </a:avLst>
            </a:prstGeom>
            <a:ln w="63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  <p:sp>
          <p:nvSpPr>
            <p:cNvPr id="183" name="Rectangle: Rounded Corners 17">
              <a:extLst>
                <a:ext uri="{FF2B5EF4-FFF2-40B4-BE49-F238E27FC236}">
                  <a16:creationId xmlns:a16="http://schemas.microsoft.com/office/drawing/2014/main" id="{9D4517DF-C224-1C4C-D59D-7A575E4AF7EC}"/>
                </a:ext>
              </a:extLst>
            </p:cNvPr>
            <p:cNvSpPr/>
            <p:nvPr/>
          </p:nvSpPr>
          <p:spPr>
            <a:xfrm>
              <a:off x="1269951" y="3282998"/>
              <a:ext cx="365760" cy="365760"/>
            </a:xfrm>
            <a:prstGeom prst="roundRect">
              <a:avLst>
                <a:gd name="adj" fmla="val 26802"/>
              </a:avLst>
            </a:prstGeom>
            <a:ln w="63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  <p:sp>
          <p:nvSpPr>
            <p:cNvPr id="184" name="Rectangle: Rounded Corners 18">
              <a:extLst>
                <a:ext uri="{FF2B5EF4-FFF2-40B4-BE49-F238E27FC236}">
                  <a16:creationId xmlns:a16="http://schemas.microsoft.com/office/drawing/2014/main" id="{6505EB69-B380-3521-8E4E-C6741669B224}"/>
                </a:ext>
              </a:extLst>
            </p:cNvPr>
            <p:cNvSpPr/>
            <p:nvPr/>
          </p:nvSpPr>
          <p:spPr>
            <a:xfrm>
              <a:off x="1788111" y="3282998"/>
              <a:ext cx="365760" cy="365760"/>
            </a:xfrm>
            <a:prstGeom prst="roundRect">
              <a:avLst>
                <a:gd name="adj" fmla="val 26802"/>
              </a:avLst>
            </a:prstGeom>
            <a:ln w="63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  <p:sp>
          <p:nvSpPr>
            <p:cNvPr id="185" name="Rectangle: Rounded Corners 19">
              <a:extLst>
                <a:ext uri="{FF2B5EF4-FFF2-40B4-BE49-F238E27FC236}">
                  <a16:creationId xmlns:a16="http://schemas.microsoft.com/office/drawing/2014/main" id="{74079CC3-9096-1C09-101E-A523FC7AEA30}"/>
                </a:ext>
              </a:extLst>
            </p:cNvPr>
            <p:cNvSpPr/>
            <p:nvPr/>
          </p:nvSpPr>
          <p:spPr>
            <a:xfrm>
              <a:off x="2306271" y="3282998"/>
              <a:ext cx="365760" cy="365760"/>
            </a:xfrm>
            <a:prstGeom prst="roundRect">
              <a:avLst>
                <a:gd name="adj" fmla="val 26802"/>
              </a:avLst>
            </a:prstGeom>
            <a:ln w="63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  <p:sp>
          <p:nvSpPr>
            <p:cNvPr id="186" name="Rectangle: Rounded Corners 20">
              <a:extLst>
                <a:ext uri="{FF2B5EF4-FFF2-40B4-BE49-F238E27FC236}">
                  <a16:creationId xmlns:a16="http://schemas.microsoft.com/office/drawing/2014/main" id="{41DE5B8C-2B6E-1347-8317-5B82C3C72EDD}"/>
                </a:ext>
              </a:extLst>
            </p:cNvPr>
            <p:cNvSpPr/>
            <p:nvPr/>
          </p:nvSpPr>
          <p:spPr>
            <a:xfrm>
              <a:off x="751791" y="2596515"/>
              <a:ext cx="365760" cy="365760"/>
            </a:xfrm>
            <a:prstGeom prst="roundRect">
              <a:avLst>
                <a:gd name="adj" fmla="val 26802"/>
              </a:avLst>
            </a:prstGeom>
            <a:ln w="63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  <p:sp>
          <p:nvSpPr>
            <p:cNvPr id="187" name="Rectangle: Rounded Corners 21">
              <a:extLst>
                <a:ext uri="{FF2B5EF4-FFF2-40B4-BE49-F238E27FC236}">
                  <a16:creationId xmlns:a16="http://schemas.microsoft.com/office/drawing/2014/main" id="{D4904A86-CD64-EB93-C085-1905152BC21E}"/>
                </a:ext>
              </a:extLst>
            </p:cNvPr>
            <p:cNvSpPr/>
            <p:nvPr/>
          </p:nvSpPr>
          <p:spPr>
            <a:xfrm>
              <a:off x="1269951" y="2596515"/>
              <a:ext cx="365760" cy="365760"/>
            </a:xfrm>
            <a:prstGeom prst="roundRect">
              <a:avLst>
                <a:gd name="adj" fmla="val 26802"/>
              </a:avLst>
            </a:prstGeom>
            <a:ln w="63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  <p:sp>
          <p:nvSpPr>
            <p:cNvPr id="188" name="Rectangle: Rounded Corners 22">
              <a:extLst>
                <a:ext uri="{FF2B5EF4-FFF2-40B4-BE49-F238E27FC236}">
                  <a16:creationId xmlns:a16="http://schemas.microsoft.com/office/drawing/2014/main" id="{DAB18141-7B9C-7D45-EB32-263C60FFEC8B}"/>
                </a:ext>
              </a:extLst>
            </p:cNvPr>
            <p:cNvSpPr/>
            <p:nvPr/>
          </p:nvSpPr>
          <p:spPr>
            <a:xfrm>
              <a:off x="1788111" y="2596515"/>
              <a:ext cx="365760" cy="365760"/>
            </a:xfrm>
            <a:prstGeom prst="roundRect">
              <a:avLst>
                <a:gd name="adj" fmla="val 26802"/>
              </a:avLst>
            </a:prstGeom>
            <a:ln w="63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  <p:sp>
          <p:nvSpPr>
            <p:cNvPr id="189" name="Rectangle: Rounded Corners 23">
              <a:extLst>
                <a:ext uri="{FF2B5EF4-FFF2-40B4-BE49-F238E27FC236}">
                  <a16:creationId xmlns:a16="http://schemas.microsoft.com/office/drawing/2014/main" id="{F1C6F68A-37D3-3F3D-414B-099C420501C6}"/>
                </a:ext>
              </a:extLst>
            </p:cNvPr>
            <p:cNvSpPr/>
            <p:nvPr/>
          </p:nvSpPr>
          <p:spPr>
            <a:xfrm>
              <a:off x="2306271" y="2596515"/>
              <a:ext cx="365760" cy="365760"/>
            </a:xfrm>
            <a:prstGeom prst="roundRect">
              <a:avLst>
                <a:gd name="adj" fmla="val 26802"/>
              </a:avLst>
            </a:prstGeom>
            <a:ln w="63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78A9161C-6D3B-B2D7-E1E0-0C64044EC137}"/>
                </a:ext>
              </a:extLst>
            </p:cNvPr>
            <p:cNvCxnSpPr>
              <a:stCxn id="182" idx="0"/>
              <a:endCxn id="186" idx="2"/>
            </p:cNvCxnSpPr>
            <p:nvPr/>
          </p:nvCxnSpPr>
          <p:spPr>
            <a:xfrm flipV="1">
              <a:off x="934671" y="2962275"/>
              <a:ext cx="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9C636C14-2239-E91A-4E05-7007E59501D5}"/>
                </a:ext>
              </a:extLst>
            </p:cNvPr>
            <p:cNvCxnSpPr>
              <a:stCxn id="182" idx="0"/>
              <a:endCxn id="187" idx="2"/>
            </p:cNvCxnSpPr>
            <p:nvPr/>
          </p:nvCxnSpPr>
          <p:spPr>
            <a:xfrm flipV="1">
              <a:off x="934671" y="2962275"/>
              <a:ext cx="51816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DA1FDEF6-DDA9-86DB-B8FF-722B12B13871}"/>
                </a:ext>
              </a:extLst>
            </p:cNvPr>
            <p:cNvCxnSpPr>
              <a:cxnSpLocks/>
              <a:stCxn id="182" idx="0"/>
              <a:endCxn id="188" idx="2"/>
            </p:cNvCxnSpPr>
            <p:nvPr/>
          </p:nvCxnSpPr>
          <p:spPr>
            <a:xfrm flipV="1">
              <a:off x="934671" y="2962275"/>
              <a:ext cx="103632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6C3B9891-5EFD-C55B-A938-AB42B0177512}"/>
                </a:ext>
              </a:extLst>
            </p:cNvPr>
            <p:cNvCxnSpPr>
              <a:cxnSpLocks/>
              <a:stCxn id="182" idx="0"/>
              <a:endCxn id="189" idx="2"/>
            </p:cNvCxnSpPr>
            <p:nvPr/>
          </p:nvCxnSpPr>
          <p:spPr>
            <a:xfrm flipV="1">
              <a:off x="934671" y="2962275"/>
              <a:ext cx="155448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8D5EB345-8C8A-3ED2-13C2-6DA9D04A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2831" y="2962275"/>
              <a:ext cx="51816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FA6973CC-5FDC-13B9-36E2-A3479EB804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2831" y="2962275"/>
              <a:ext cx="103632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B8346143-B7DC-23BD-B767-DEED9E14DD6F}"/>
                </a:ext>
              </a:extLst>
            </p:cNvPr>
            <p:cNvCxnSpPr>
              <a:cxnSpLocks/>
              <a:endCxn id="187" idx="2"/>
            </p:cNvCxnSpPr>
            <p:nvPr/>
          </p:nvCxnSpPr>
          <p:spPr>
            <a:xfrm flipV="1">
              <a:off x="1452831" y="2962275"/>
              <a:ext cx="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1F2231C8-4665-37DA-33E3-72E73F18B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0990" y="2962275"/>
              <a:ext cx="51816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EE24EF44-80F5-DA0E-70AD-291362564AE9}"/>
                </a:ext>
              </a:extLst>
            </p:cNvPr>
            <p:cNvCxnSpPr>
              <a:cxnSpLocks/>
              <a:stCxn id="185" idx="0"/>
              <a:endCxn id="189" idx="2"/>
            </p:cNvCxnSpPr>
            <p:nvPr/>
          </p:nvCxnSpPr>
          <p:spPr>
            <a:xfrm flipV="1">
              <a:off x="2489151" y="2962275"/>
              <a:ext cx="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7D645D56-5D4F-74BB-B797-6B25B61119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0990" y="2962275"/>
              <a:ext cx="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22B00432-B44F-DA89-5F6A-D5FA9D127907}"/>
                </a:ext>
              </a:extLst>
            </p:cNvPr>
            <p:cNvCxnSpPr>
              <a:cxnSpLocks/>
              <a:stCxn id="185" idx="0"/>
              <a:endCxn id="188" idx="2"/>
            </p:cNvCxnSpPr>
            <p:nvPr/>
          </p:nvCxnSpPr>
          <p:spPr>
            <a:xfrm flipH="1" flipV="1">
              <a:off x="1970991" y="2962275"/>
              <a:ext cx="51816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9F673795-512E-4B80-1C58-9D50BC41C921}"/>
                </a:ext>
              </a:extLst>
            </p:cNvPr>
            <p:cNvCxnSpPr>
              <a:cxnSpLocks/>
              <a:stCxn id="185" idx="0"/>
              <a:endCxn id="187" idx="2"/>
            </p:cNvCxnSpPr>
            <p:nvPr/>
          </p:nvCxnSpPr>
          <p:spPr>
            <a:xfrm flipH="1" flipV="1">
              <a:off x="1452831" y="2962275"/>
              <a:ext cx="103632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D54CFCE1-A40E-04ED-4DF2-F6EEEA3DE3ED}"/>
                </a:ext>
              </a:extLst>
            </p:cNvPr>
            <p:cNvCxnSpPr>
              <a:cxnSpLocks/>
              <a:stCxn id="185" idx="0"/>
              <a:endCxn id="186" idx="2"/>
            </p:cNvCxnSpPr>
            <p:nvPr/>
          </p:nvCxnSpPr>
          <p:spPr>
            <a:xfrm flipH="1" flipV="1">
              <a:off x="934671" y="2962275"/>
              <a:ext cx="155448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33909F72-D1E3-00D8-175B-6251647E72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2829" y="2962275"/>
              <a:ext cx="51816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18AD314D-CFB7-7D2A-46B9-FA0230A2BD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4669" y="2962275"/>
              <a:ext cx="103632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6551940C-B0A9-0C0C-2B6F-736C049AEF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6939" y="2962275"/>
              <a:ext cx="51816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935EBA73-2FEA-A7BB-4F78-84C244417E83}"/>
              </a:ext>
            </a:extLst>
          </p:cNvPr>
          <p:cNvGrpSpPr/>
          <p:nvPr/>
        </p:nvGrpSpPr>
        <p:grpSpPr>
          <a:xfrm>
            <a:off x="603053" y="2703238"/>
            <a:ext cx="2128635" cy="1142503"/>
            <a:chOff x="751791" y="2596515"/>
            <a:chExt cx="1920240" cy="1052243"/>
          </a:xfrm>
        </p:grpSpPr>
        <p:sp>
          <p:nvSpPr>
            <p:cNvPr id="207" name="Rectangle: Rounded Corners 93">
              <a:extLst>
                <a:ext uri="{FF2B5EF4-FFF2-40B4-BE49-F238E27FC236}">
                  <a16:creationId xmlns:a16="http://schemas.microsoft.com/office/drawing/2014/main" id="{0DF4F2C6-15B1-AFEE-9711-F16727AAB2D2}"/>
                </a:ext>
              </a:extLst>
            </p:cNvPr>
            <p:cNvSpPr/>
            <p:nvPr/>
          </p:nvSpPr>
          <p:spPr>
            <a:xfrm>
              <a:off x="751791" y="3282998"/>
              <a:ext cx="365760" cy="365760"/>
            </a:xfrm>
            <a:prstGeom prst="roundRect">
              <a:avLst>
                <a:gd name="adj" fmla="val 26802"/>
              </a:avLst>
            </a:prstGeom>
            <a:solidFill>
              <a:schemeClr val="accent2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  <p:sp>
          <p:nvSpPr>
            <p:cNvPr id="208" name="Rectangle: Rounded Corners 94">
              <a:extLst>
                <a:ext uri="{FF2B5EF4-FFF2-40B4-BE49-F238E27FC236}">
                  <a16:creationId xmlns:a16="http://schemas.microsoft.com/office/drawing/2014/main" id="{864ACB9D-7986-C310-1A08-9AD2A8430B93}"/>
                </a:ext>
              </a:extLst>
            </p:cNvPr>
            <p:cNvSpPr/>
            <p:nvPr/>
          </p:nvSpPr>
          <p:spPr>
            <a:xfrm>
              <a:off x="1269951" y="3282998"/>
              <a:ext cx="365760" cy="365760"/>
            </a:xfrm>
            <a:prstGeom prst="roundRect">
              <a:avLst>
                <a:gd name="adj" fmla="val 26802"/>
              </a:avLst>
            </a:prstGeom>
            <a:solidFill>
              <a:schemeClr val="accent2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  <p:sp>
          <p:nvSpPr>
            <p:cNvPr id="209" name="Rectangle: Rounded Corners 95">
              <a:extLst>
                <a:ext uri="{FF2B5EF4-FFF2-40B4-BE49-F238E27FC236}">
                  <a16:creationId xmlns:a16="http://schemas.microsoft.com/office/drawing/2014/main" id="{24A36F25-59F9-92CD-CF21-75F198927C24}"/>
                </a:ext>
              </a:extLst>
            </p:cNvPr>
            <p:cNvSpPr/>
            <p:nvPr/>
          </p:nvSpPr>
          <p:spPr>
            <a:xfrm>
              <a:off x="1788111" y="3282998"/>
              <a:ext cx="365760" cy="365760"/>
            </a:xfrm>
            <a:prstGeom prst="roundRect">
              <a:avLst>
                <a:gd name="adj" fmla="val 26802"/>
              </a:avLst>
            </a:prstGeom>
            <a:solidFill>
              <a:schemeClr val="accent2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  <p:sp>
          <p:nvSpPr>
            <p:cNvPr id="210" name="Rectangle: Rounded Corners 96">
              <a:extLst>
                <a:ext uri="{FF2B5EF4-FFF2-40B4-BE49-F238E27FC236}">
                  <a16:creationId xmlns:a16="http://schemas.microsoft.com/office/drawing/2014/main" id="{5811CD52-7E51-3652-9AB0-3B42BCBC3A93}"/>
                </a:ext>
              </a:extLst>
            </p:cNvPr>
            <p:cNvSpPr/>
            <p:nvPr/>
          </p:nvSpPr>
          <p:spPr>
            <a:xfrm>
              <a:off x="2306271" y="3282998"/>
              <a:ext cx="365760" cy="365760"/>
            </a:xfrm>
            <a:prstGeom prst="roundRect">
              <a:avLst>
                <a:gd name="adj" fmla="val 26802"/>
              </a:avLst>
            </a:prstGeom>
            <a:solidFill>
              <a:schemeClr val="accent2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  <p:sp>
          <p:nvSpPr>
            <p:cNvPr id="211" name="Rectangle: Rounded Corners 97">
              <a:extLst>
                <a:ext uri="{FF2B5EF4-FFF2-40B4-BE49-F238E27FC236}">
                  <a16:creationId xmlns:a16="http://schemas.microsoft.com/office/drawing/2014/main" id="{485B9899-71B0-71C5-F57A-38FB41FBC4A6}"/>
                </a:ext>
              </a:extLst>
            </p:cNvPr>
            <p:cNvSpPr/>
            <p:nvPr/>
          </p:nvSpPr>
          <p:spPr>
            <a:xfrm>
              <a:off x="751791" y="2596515"/>
              <a:ext cx="365760" cy="365760"/>
            </a:xfrm>
            <a:prstGeom prst="roundRect">
              <a:avLst>
                <a:gd name="adj" fmla="val 26802"/>
              </a:avLst>
            </a:prstGeom>
            <a:solidFill>
              <a:schemeClr val="accent2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  <p:sp>
          <p:nvSpPr>
            <p:cNvPr id="212" name="Rectangle: Rounded Corners 98">
              <a:extLst>
                <a:ext uri="{FF2B5EF4-FFF2-40B4-BE49-F238E27FC236}">
                  <a16:creationId xmlns:a16="http://schemas.microsoft.com/office/drawing/2014/main" id="{98DAD1CC-65BE-E4CE-51E2-333F27E5CD62}"/>
                </a:ext>
              </a:extLst>
            </p:cNvPr>
            <p:cNvSpPr/>
            <p:nvPr/>
          </p:nvSpPr>
          <p:spPr>
            <a:xfrm>
              <a:off x="1269951" y="2596515"/>
              <a:ext cx="365760" cy="365760"/>
            </a:xfrm>
            <a:prstGeom prst="roundRect">
              <a:avLst>
                <a:gd name="adj" fmla="val 26802"/>
              </a:avLst>
            </a:prstGeom>
            <a:solidFill>
              <a:schemeClr val="accent2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  <p:sp>
          <p:nvSpPr>
            <p:cNvPr id="213" name="Rectangle: Rounded Corners 99">
              <a:extLst>
                <a:ext uri="{FF2B5EF4-FFF2-40B4-BE49-F238E27FC236}">
                  <a16:creationId xmlns:a16="http://schemas.microsoft.com/office/drawing/2014/main" id="{B698C890-B062-848E-B1C4-8A35ABA2F57A}"/>
                </a:ext>
              </a:extLst>
            </p:cNvPr>
            <p:cNvSpPr/>
            <p:nvPr/>
          </p:nvSpPr>
          <p:spPr>
            <a:xfrm>
              <a:off x="1788111" y="2596515"/>
              <a:ext cx="365760" cy="365760"/>
            </a:xfrm>
            <a:prstGeom prst="roundRect">
              <a:avLst>
                <a:gd name="adj" fmla="val 26802"/>
              </a:avLst>
            </a:prstGeom>
            <a:solidFill>
              <a:schemeClr val="accent2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  <p:sp>
          <p:nvSpPr>
            <p:cNvPr id="214" name="Rectangle: Rounded Corners 100">
              <a:extLst>
                <a:ext uri="{FF2B5EF4-FFF2-40B4-BE49-F238E27FC236}">
                  <a16:creationId xmlns:a16="http://schemas.microsoft.com/office/drawing/2014/main" id="{A1B23648-8209-0D06-308A-F2444FF7A3D5}"/>
                </a:ext>
              </a:extLst>
            </p:cNvPr>
            <p:cNvSpPr/>
            <p:nvPr/>
          </p:nvSpPr>
          <p:spPr>
            <a:xfrm>
              <a:off x="2306271" y="2596515"/>
              <a:ext cx="365760" cy="365760"/>
            </a:xfrm>
            <a:prstGeom prst="roundRect">
              <a:avLst>
                <a:gd name="adj" fmla="val 26802"/>
              </a:avLst>
            </a:prstGeom>
            <a:solidFill>
              <a:schemeClr val="accent2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2C858C95-9DB8-87F8-A1BC-9192FDEA8464}"/>
                </a:ext>
              </a:extLst>
            </p:cNvPr>
            <p:cNvCxnSpPr>
              <a:stCxn id="207" idx="0"/>
              <a:endCxn id="211" idx="2"/>
            </p:cNvCxnSpPr>
            <p:nvPr/>
          </p:nvCxnSpPr>
          <p:spPr>
            <a:xfrm flipV="1">
              <a:off x="934671" y="2962275"/>
              <a:ext cx="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F65B6D3F-5E6C-7C93-2157-3595486402EA}"/>
                </a:ext>
              </a:extLst>
            </p:cNvPr>
            <p:cNvCxnSpPr>
              <a:stCxn id="207" idx="0"/>
              <a:endCxn id="212" idx="2"/>
            </p:cNvCxnSpPr>
            <p:nvPr/>
          </p:nvCxnSpPr>
          <p:spPr>
            <a:xfrm flipV="1">
              <a:off x="934671" y="2962275"/>
              <a:ext cx="51816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8CC02E4D-1643-5BE9-E8DC-2F120B3015EE}"/>
                </a:ext>
              </a:extLst>
            </p:cNvPr>
            <p:cNvCxnSpPr>
              <a:cxnSpLocks/>
              <a:stCxn id="207" idx="0"/>
              <a:endCxn id="213" idx="2"/>
            </p:cNvCxnSpPr>
            <p:nvPr/>
          </p:nvCxnSpPr>
          <p:spPr>
            <a:xfrm flipV="1">
              <a:off x="934671" y="2962275"/>
              <a:ext cx="103632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04973FC3-1948-D3B1-5DA2-B3741698ACDC}"/>
                </a:ext>
              </a:extLst>
            </p:cNvPr>
            <p:cNvCxnSpPr>
              <a:cxnSpLocks/>
              <a:stCxn id="207" idx="0"/>
              <a:endCxn id="214" idx="2"/>
            </p:cNvCxnSpPr>
            <p:nvPr/>
          </p:nvCxnSpPr>
          <p:spPr>
            <a:xfrm flipV="1">
              <a:off x="934671" y="2962275"/>
              <a:ext cx="155448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F39FA16-54FF-3DA6-368D-BE7E817C5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2831" y="2962275"/>
              <a:ext cx="51816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7F24FD00-A092-44D9-26DF-3FBF5460F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2831" y="2962275"/>
              <a:ext cx="103632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E8FCC4E7-FFDE-7331-F883-F9C0018D4B4A}"/>
                </a:ext>
              </a:extLst>
            </p:cNvPr>
            <p:cNvCxnSpPr>
              <a:cxnSpLocks/>
              <a:endCxn id="212" idx="2"/>
            </p:cNvCxnSpPr>
            <p:nvPr/>
          </p:nvCxnSpPr>
          <p:spPr>
            <a:xfrm flipV="1">
              <a:off x="1452831" y="2962275"/>
              <a:ext cx="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379D5288-A1AA-7432-9CB5-8A09F47D0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0990" y="2962275"/>
              <a:ext cx="51816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5ECA4065-08B3-629F-FC5E-6C4424BEF32D}"/>
                </a:ext>
              </a:extLst>
            </p:cNvPr>
            <p:cNvCxnSpPr>
              <a:cxnSpLocks/>
              <a:stCxn id="210" idx="0"/>
              <a:endCxn id="214" idx="2"/>
            </p:cNvCxnSpPr>
            <p:nvPr/>
          </p:nvCxnSpPr>
          <p:spPr>
            <a:xfrm flipV="1">
              <a:off x="2489151" y="2962275"/>
              <a:ext cx="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6103836B-D9E1-9CFF-03B5-933D71C87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0990" y="2962275"/>
              <a:ext cx="0" cy="320723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Rectangle: Rounded Corners 118">
            <a:extLst>
              <a:ext uri="{FF2B5EF4-FFF2-40B4-BE49-F238E27FC236}">
                <a16:creationId xmlns:a16="http://schemas.microsoft.com/office/drawing/2014/main" id="{C0F9A1E0-3BF9-8D3C-0D84-C68A6FABDF20}"/>
              </a:ext>
            </a:extLst>
          </p:cNvPr>
          <p:cNvSpPr/>
          <p:nvPr/>
        </p:nvSpPr>
        <p:spPr>
          <a:xfrm>
            <a:off x="395625" y="4585993"/>
            <a:ext cx="2543962" cy="130573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714" rtlCol="0" anchor="ctr"/>
          <a:lstStyle/>
          <a:p>
            <a:pPr algn="ctr"/>
            <a:r>
              <a:rPr lang="en-US" sz="3206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ctr"/>
            <a:r>
              <a:rPr lang="en-US" sz="3206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Encoders</a:t>
            </a:r>
          </a:p>
        </p:txBody>
      </p:sp>
      <p:sp>
        <p:nvSpPr>
          <p:cNvPr id="226" name="Rectangle: Rounded Corners 120">
            <a:extLst>
              <a:ext uri="{FF2B5EF4-FFF2-40B4-BE49-F238E27FC236}">
                <a16:creationId xmlns:a16="http://schemas.microsoft.com/office/drawing/2014/main" id="{5686E684-F596-4AC2-F137-4C379B8CF116}"/>
              </a:ext>
            </a:extLst>
          </p:cNvPr>
          <p:cNvSpPr/>
          <p:nvPr/>
        </p:nvSpPr>
        <p:spPr>
          <a:xfrm>
            <a:off x="395625" y="2573294"/>
            <a:ext cx="2543962" cy="130573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714" rtlCol="0" anchor="ctr"/>
          <a:lstStyle/>
          <a:p>
            <a:pPr algn="ctr"/>
            <a:r>
              <a:rPr lang="en-US" sz="1832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ctr"/>
            <a:r>
              <a:rPr lang="en-US" sz="3206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Decoders</a:t>
            </a:r>
          </a:p>
        </p:txBody>
      </p:sp>
      <p:sp>
        <p:nvSpPr>
          <p:cNvPr id="227" name="Arrow: Right 121">
            <a:extLst>
              <a:ext uri="{FF2B5EF4-FFF2-40B4-BE49-F238E27FC236}">
                <a16:creationId xmlns:a16="http://schemas.microsoft.com/office/drawing/2014/main" id="{98DA651E-0BA9-C95F-8E91-5C31EEE99F91}"/>
              </a:ext>
            </a:extLst>
          </p:cNvPr>
          <p:cNvSpPr/>
          <p:nvPr/>
        </p:nvSpPr>
        <p:spPr>
          <a:xfrm rot="16200000">
            <a:off x="804098" y="4101241"/>
            <a:ext cx="405182" cy="294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 dirty="0"/>
          </a:p>
        </p:txBody>
      </p:sp>
      <p:sp>
        <p:nvSpPr>
          <p:cNvPr id="228" name="Arrow: Right 122">
            <a:extLst>
              <a:ext uri="{FF2B5EF4-FFF2-40B4-BE49-F238E27FC236}">
                <a16:creationId xmlns:a16="http://schemas.microsoft.com/office/drawing/2014/main" id="{BD5D9FE4-5319-379B-2EC6-2086870904FD}"/>
              </a:ext>
            </a:extLst>
          </p:cNvPr>
          <p:cNvSpPr/>
          <p:nvPr/>
        </p:nvSpPr>
        <p:spPr>
          <a:xfrm rot="16200000">
            <a:off x="1241744" y="4101241"/>
            <a:ext cx="405182" cy="294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229" name="Arrow: Right 123">
            <a:extLst>
              <a:ext uri="{FF2B5EF4-FFF2-40B4-BE49-F238E27FC236}">
                <a16:creationId xmlns:a16="http://schemas.microsoft.com/office/drawing/2014/main" id="{B5B0E674-FC6B-F66D-FDD6-7A92D061CB8C}"/>
              </a:ext>
            </a:extLst>
          </p:cNvPr>
          <p:cNvSpPr/>
          <p:nvPr/>
        </p:nvSpPr>
        <p:spPr>
          <a:xfrm rot="16200000">
            <a:off x="1682195" y="4101241"/>
            <a:ext cx="405182" cy="294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230" name="Arrow: Right 124">
            <a:extLst>
              <a:ext uri="{FF2B5EF4-FFF2-40B4-BE49-F238E27FC236}">
                <a16:creationId xmlns:a16="http://schemas.microsoft.com/office/drawing/2014/main" id="{426CA80B-1409-BA67-C732-3793312D6380}"/>
              </a:ext>
            </a:extLst>
          </p:cNvPr>
          <p:cNvSpPr/>
          <p:nvPr/>
        </p:nvSpPr>
        <p:spPr>
          <a:xfrm rot="16200000">
            <a:off x="2119840" y="4101241"/>
            <a:ext cx="405182" cy="294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231" name="Rectangle: Rounded Corners 126">
            <a:extLst>
              <a:ext uri="{FF2B5EF4-FFF2-40B4-BE49-F238E27FC236}">
                <a16:creationId xmlns:a16="http://schemas.microsoft.com/office/drawing/2014/main" id="{D52E5955-9297-6C95-D63A-86BD54751493}"/>
              </a:ext>
            </a:extLst>
          </p:cNvPr>
          <p:cNvSpPr/>
          <p:nvPr/>
        </p:nvSpPr>
        <p:spPr>
          <a:xfrm>
            <a:off x="454795" y="6047514"/>
            <a:ext cx="2424414" cy="546376"/>
          </a:xfrm>
          <a:prstGeom prst="roundRect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2355" tIns="20944" rIns="20944" bIns="20944" rtlCol="0" anchor="ctr">
            <a:spAutoFit/>
          </a:bodyPr>
          <a:lstStyle/>
          <a:p>
            <a:r>
              <a:rPr lang="en-US" sz="1489" b="1" dirty="0">
                <a:solidFill>
                  <a:schemeClr val="tx1"/>
                </a:solidFill>
                <a:latin typeface="Consolas" panose="020B0609020204030204" pitchFamily="49" charset="0"/>
              </a:rPr>
              <a:t>Make a title for news: </a:t>
            </a:r>
            <a:r>
              <a:rPr lang="en-US" sz="1489" b="1" i="1" u="sng" dirty="0">
                <a:solidFill>
                  <a:schemeClr val="tx1"/>
                </a:solidFill>
                <a:latin typeface="Consolas" panose="020B0609020204030204" pitchFamily="49" charset="0"/>
              </a:rPr>
              <a:t>British </a:t>
            </a:r>
            <a:r>
              <a:rPr lang="en-US" sz="1489" b="1" i="1" u="sng" dirty="0" err="1">
                <a:solidFill>
                  <a:schemeClr val="tx1"/>
                </a:solidFill>
                <a:latin typeface="Consolas" panose="020B0609020204030204" pitchFamily="49" charset="0"/>
              </a:rPr>
              <a:t>mathemat</a:t>
            </a:r>
            <a:r>
              <a:rPr lang="en-US" sz="1489" b="1" i="1" u="sng" dirty="0">
                <a:solidFill>
                  <a:schemeClr val="tx1"/>
                </a:solidFill>
                <a:latin typeface="Consolas" panose="020B0609020204030204" pitchFamily="49" charset="0"/>
              </a:rPr>
              <a:t> ...</a:t>
            </a:r>
          </a:p>
        </p:txBody>
      </p:sp>
      <p:sp>
        <p:nvSpPr>
          <p:cNvPr id="232" name="Rectangle: Diagonal Corners Snipped 128">
            <a:extLst>
              <a:ext uri="{FF2B5EF4-FFF2-40B4-BE49-F238E27FC236}">
                <a16:creationId xmlns:a16="http://schemas.microsoft.com/office/drawing/2014/main" id="{5A4AE87D-F41D-862A-8A61-5DA5B07BBF09}"/>
              </a:ext>
            </a:extLst>
          </p:cNvPr>
          <p:cNvSpPr/>
          <p:nvPr/>
        </p:nvSpPr>
        <p:spPr>
          <a:xfrm>
            <a:off x="3281402" y="5001090"/>
            <a:ext cx="1869037" cy="1525270"/>
          </a:xfrm>
          <a:prstGeom prst="snip2DiagRect">
            <a:avLst>
              <a:gd name="adj1" fmla="val 9561"/>
              <a:gd name="adj2" fmla="val 1007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2"/>
          </a:p>
        </p:txBody>
      </p:sp>
      <p:pic>
        <p:nvPicPr>
          <p:cNvPr id="233" name="Graphic 232" descr="Bonfire with solid fill">
            <a:extLst>
              <a:ext uri="{FF2B5EF4-FFF2-40B4-BE49-F238E27FC236}">
                <a16:creationId xmlns:a16="http://schemas.microsoft.com/office/drawing/2014/main" id="{2B4FAE57-805E-80CD-E483-8EEDC80CE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0717" y="6034750"/>
            <a:ext cx="421222" cy="412579"/>
          </a:xfrm>
          <a:prstGeom prst="rect">
            <a:avLst/>
          </a:prstGeom>
        </p:spPr>
      </p:pic>
      <p:pic>
        <p:nvPicPr>
          <p:cNvPr id="234" name="Graphic 233" descr="Boomerang outline">
            <a:extLst>
              <a:ext uri="{FF2B5EF4-FFF2-40B4-BE49-F238E27FC236}">
                <a16:creationId xmlns:a16="http://schemas.microsoft.com/office/drawing/2014/main" id="{E322E4BF-49B5-3F92-5B5E-6CEEADC054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58318" y="5109402"/>
            <a:ext cx="518456" cy="507818"/>
          </a:xfrm>
          <a:prstGeom prst="rect">
            <a:avLst/>
          </a:prstGeom>
        </p:spPr>
      </p:pic>
      <p:pic>
        <p:nvPicPr>
          <p:cNvPr id="235" name="Graphic 234" descr="Boot with solid fill">
            <a:extLst>
              <a:ext uri="{FF2B5EF4-FFF2-40B4-BE49-F238E27FC236}">
                <a16:creationId xmlns:a16="http://schemas.microsoft.com/office/drawing/2014/main" id="{7BF43E17-39F6-A2CA-5A48-35226F7C14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47789" y="5161461"/>
            <a:ext cx="421222" cy="412579"/>
          </a:xfrm>
          <a:prstGeom prst="rect">
            <a:avLst/>
          </a:prstGeom>
        </p:spPr>
      </p:pic>
      <p:pic>
        <p:nvPicPr>
          <p:cNvPr id="236" name="Graphic 235" descr="Bow And Arrow outline">
            <a:extLst>
              <a:ext uri="{FF2B5EF4-FFF2-40B4-BE49-F238E27FC236}">
                <a16:creationId xmlns:a16="http://schemas.microsoft.com/office/drawing/2014/main" id="{7CAEE8C4-4E78-CD90-643D-1EA799AF35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80283" y="5052970"/>
            <a:ext cx="421222" cy="412579"/>
          </a:xfrm>
          <a:prstGeom prst="rect">
            <a:avLst/>
          </a:prstGeom>
        </p:spPr>
      </p:pic>
      <p:pic>
        <p:nvPicPr>
          <p:cNvPr id="237" name="Graphic 236" descr="Boxing Glove outline">
            <a:extLst>
              <a:ext uri="{FF2B5EF4-FFF2-40B4-BE49-F238E27FC236}">
                <a16:creationId xmlns:a16="http://schemas.microsoft.com/office/drawing/2014/main" id="{2E98D736-9C0A-0488-1184-9B5955F504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1359" y="5675976"/>
            <a:ext cx="421222" cy="412579"/>
          </a:xfrm>
          <a:prstGeom prst="rect">
            <a:avLst/>
          </a:prstGeom>
        </p:spPr>
      </p:pic>
      <p:pic>
        <p:nvPicPr>
          <p:cNvPr id="238" name="Graphic 237" descr="Box trolley with solid fill">
            <a:extLst>
              <a:ext uri="{FF2B5EF4-FFF2-40B4-BE49-F238E27FC236}">
                <a16:creationId xmlns:a16="http://schemas.microsoft.com/office/drawing/2014/main" id="{B643B85D-2A03-B9AF-BE82-D452971235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92364" y="5613756"/>
            <a:ext cx="421222" cy="412579"/>
          </a:xfrm>
          <a:prstGeom prst="rect">
            <a:avLst/>
          </a:prstGeom>
        </p:spPr>
      </p:pic>
      <p:pic>
        <p:nvPicPr>
          <p:cNvPr id="239" name="Graphic 238" descr="Calligraphy Pen outline">
            <a:extLst>
              <a:ext uri="{FF2B5EF4-FFF2-40B4-BE49-F238E27FC236}">
                <a16:creationId xmlns:a16="http://schemas.microsoft.com/office/drawing/2014/main" id="{AD8330A0-742C-6F0E-C7DE-D4F0AD6F6C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23657" y="6121648"/>
            <a:ext cx="333684" cy="326837"/>
          </a:xfrm>
          <a:prstGeom prst="rect">
            <a:avLst/>
          </a:prstGeom>
        </p:spPr>
      </p:pic>
      <p:pic>
        <p:nvPicPr>
          <p:cNvPr id="240" name="Graphic 239" descr="Camera outline">
            <a:extLst>
              <a:ext uri="{FF2B5EF4-FFF2-40B4-BE49-F238E27FC236}">
                <a16:creationId xmlns:a16="http://schemas.microsoft.com/office/drawing/2014/main" id="{226A1AE3-86A2-ABB7-A3C4-9FB58880BA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77827" y="6054504"/>
            <a:ext cx="421222" cy="412579"/>
          </a:xfrm>
          <a:prstGeom prst="rect">
            <a:avLst/>
          </a:prstGeom>
        </p:spPr>
      </p:pic>
      <p:pic>
        <p:nvPicPr>
          <p:cNvPr id="241" name="Graphic 240" descr="Climbing with solid fill">
            <a:extLst>
              <a:ext uri="{FF2B5EF4-FFF2-40B4-BE49-F238E27FC236}">
                <a16:creationId xmlns:a16="http://schemas.microsoft.com/office/drawing/2014/main" id="{17A38C78-4FB8-87AD-3615-6D772250FFD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12637" y="5613756"/>
            <a:ext cx="421222" cy="4125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BBDF3A4D-A168-FE56-4802-760F1628DBFA}"/>
                  </a:ext>
                </a:extLst>
              </p:cNvPr>
              <p:cNvSpPr txBox="1"/>
              <p:nvPr/>
            </p:nvSpPr>
            <p:spPr>
              <a:xfrm>
                <a:off x="4668892" y="4947198"/>
                <a:ext cx="517203" cy="555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6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6" dirty="0"/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BBDF3A4D-A168-FE56-4802-760F1628D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892" y="4947198"/>
                <a:ext cx="517203" cy="555303"/>
              </a:xfrm>
              <a:prstGeom prst="rect">
                <a:avLst/>
              </a:prstGeom>
              <a:blipFill>
                <a:blip r:embed="rId24"/>
                <a:stretch>
                  <a:fillRect l="-4762" r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Rectangle 242">
            <a:extLst>
              <a:ext uri="{FF2B5EF4-FFF2-40B4-BE49-F238E27FC236}">
                <a16:creationId xmlns:a16="http://schemas.microsoft.com/office/drawing/2014/main" id="{8933074A-2D9B-DEC1-72D0-F50871C08FD2}"/>
              </a:ext>
            </a:extLst>
          </p:cNvPr>
          <p:cNvSpPr/>
          <p:nvPr/>
        </p:nvSpPr>
        <p:spPr>
          <a:xfrm>
            <a:off x="3039469" y="4725736"/>
            <a:ext cx="2403471" cy="203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62" b="1" i="1" dirty="0">
                <a:solidFill>
                  <a:schemeClr val="tx1"/>
                </a:solidFill>
                <a:latin typeface="Consolas" panose="020B0609020204030204" pitchFamily="49" charset="0"/>
              </a:rPr>
              <a:t>upstream</a:t>
            </a:r>
            <a:r>
              <a:rPr lang="en-US" sz="2062" i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62" b="1" i="1" dirty="0">
                <a:solidFill>
                  <a:schemeClr val="tx1"/>
                </a:solidFill>
                <a:latin typeface="Consolas" panose="020B0609020204030204" pitchFamily="49" charset="0"/>
              </a:rPr>
              <a:t>data</a:t>
            </a:r>
            <a:endParaRPr lang="en-US" sz="2062" b="1" i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21A2667C-6D77-BA71-75CA-24DDF3D83BDC}"/>
              </a:ext>
            </a:extLst>
          </p:cNvPr>
          <p:cNvCxnSpPr>
            <a:cxnSpLocks/>
            <a:stCxn id="240" idx="1"/>
            <a:endCxn id="231" idx="3"/>
          </p:cNvCxnSpPr>
          <p:nvPr/>
        </p:nvCxnSpPr>
        <p:spPr>
          <a:xfrm flipH="1">
            <a:off x="2879203" y="6260794"/>
            <a:ext cx="498619" cy="59912"/>
          </a:xfrm>
          <a:prstGeom prst="straightConnector1">
            <a:avLst/>
          </a:prstGeom>
          <a:ln w="127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Rectangle: Diagonal Corners Snipped 149">
            <a:extLst>
              <a:ext uri="{FF2B5EF4-FFF2-40B4-BE49-F238E27FC236}">
                <a16:creationId xmlns:a16="http://schemas.microsoft.com/office/drawing/2014/main" id="{918F971D-E195-9BDA-91CE-73B052C8EFF7}"/>
              </a:ext>
            </a:extLst>
          </p:cNvPr>
          <p:cNvSpPr/>
          <p:nvPr/>
        </p:nvSpPr>
        <p:spPr>
          <a:xfrm>
            <a:off x="713383" y="4008902"/>
            <a:ext cx="1824262" cy="501304"/>
          </a:xfrm>
          <a:prstGeom prst="snip2DiagRect">
            <a:avLst>
              <a:gd name="adj1" fmla="val 4137"/>
              <a:gd name="adj2" fmla="val 3301"/>
            </a:avLst>
          </a:prstGeom>
          <a:noFill/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2"/>
          </a:p>
        </p:txBody>
      </p:sp>
      <p:sp>
        <p:nvSpPr>
          <p:cNvPr id="247" name="Flowchart: Internal Storage 152">
            <a:extLst>
              <a:ext uri="{FF2B5EF4-FFF2-40B4-BE49-F238E27FC236}">
                <a16:creationId xmlns:a16="http://schemas.microsoft.com/office/drawing/2014/main" id="{A15D2035-486B-07B5-9F63-4B5A49DAFED5}"/>
              </a:ext>
            </a:extLst>
          </p:cNvPr>
          <p:cNvSpPr/>
          <p:nvPr/>
        </p:nvSpPr>
        <p:spPr>
          <a:xfrm>
            <a:off x="3268234" y="2600461"/>
            <a:ext cx="1818114" cy="1656707"/>
          </a:xfrm>
          <a:prstGeom prst="flowChartInternalStorag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 dirty="0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AA120EAA-32A3-DAEB-BE60-A209E43901F2}"/>
              </a:ext>
            </a:extLst>
          </p:cNvPr>
          <p:cNvCxnSpPr>
            <a:cxnSpLocks/>
            <a:stCxn id="246" idx="0"/>
            <a:endCxn id="250" idx="2"/>
          </p:cNvCxnSpPr>
          <p:nvPr/>
        </p:nvCxnSpPr>
        <p:spPr>
          <a:xfrm flipV="1">
            <a:off x="2537645" y="3987472"/>
            <a:ext cx="998453" cy="272078"/>
          </a:xfrm>
          <a:prstGeom prst="straightConnector1">
            <a:avLst/>
          </a:prstGeom>
          <a:ln w="127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D9004CA-F261-D56A-86DE-A6310233F152}"/>
              </a:ext>
            </a:extLst>
          </p:cNvPr>
          <p:cNvSpPr/>
          <p:nvPr/>
        </p:nvSpPr>
        <p:spPr>
          <a:xfrm>
            <a:off x="3449221" y="3118965"/>
            <a:ext cx="1695638" cy="679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48" b="1" i="1" dirty="0">
                <a:solidFill>
                  <a:schemeClr val="tx1"/>
                </a:solidFill>
                <a:latin typeface="Consolas" panose="020B0609020204030204" pitchFamily="49" charset="0"/>
              </a:rPr>
              <a:t>Dense </a:t>
            </a:r>
          </a:p>
          <a:p>
            <a:pPr algn="ctr"/>
            <a:r>
              <a:rPr lang="en-US" altLang="zh-CN" sz="2748" b="1" i="1" dirty="0">
                <a:solidFill>
                  <a:schemeClr val="tx1"/>
                </a:solidFill>
                <a:latin typeface="Consolas" panose="020B0609020204030204" pitchFamily="49" charset="0"/>
              </a:rPr>
              <a:t>Index</a:t>
            </a:r>
            <a:endParaRPr lang="en-US" sz="2748" b="1" i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0" name="Rectangle: Diagonal Corners Snipped 168">
            <a:extLst>
              <a:ext uri="{FF2B5EF4-FFF2-40B4-BE49-F238E27FC236}">
                <a16:creationId xmlns:a16="http://schemas.microsoft.com/office/drawing/2014/main" id="{B9857044-07B1-40A5-46FE-B02996B706AB}"/>
              </a:ext>
            </a:extLst>
          </p:cNvPr>
          <p:cNvSpPr/>
          <p:nvPr/>
        </p:nvSpPr>
        <p:spPr>
          <a:xfrm>
            <a:off x="3536093" y="3906406"/>
            <a:ext cx="1544652" cy="162133"/>
          </a:xfrm>
          <a:prstGeom prst="snip2DiagRect">
            <a:avLst>
              <a:gd name="adj1" fmla="val 4137"/>
              <a:gd name="adj2" fmla="val 3301"/>
            </a:avLst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2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05B09B9F-94CF-66C1-0892-10EC93B132B4}"/>
              </a:ext>
            </a:extLst>
          </p:cNvPr>
          <p:cNvSpPr txBox="1"/>
          <p:nvPr/>
        </p:nvSpPr>
        <p:spPr>
          <a:xfrm>
            <a:off x="3605317" y="2542763"/>
            <a:ext cx="1373582" cy="321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4" b="1" dirty="0">
                <a:latin typeface="Courier New" panose="02070309020205020404" pitchFamily="49" charset="0"/>
                <a:cs typeface="Courier New" panose="02070309020205020404" pitchFamily="49" charset="0"/>
              </a:rPr>
              <a:t>hidden dim</a:t>
            </a:r>
          </a:p>
        </p:txBody>
      </p:sp>
      <p:sp>
        <p:nvSpPr>
          <p:cNvPr id="252" name="Arrow: Notched Right 176">
            <a:extLst>
              <a:ext uri="{FF2B5EF4-FFF2-40B4-BE49-F238E27FC236}">
                <a16:creationId xmlns:a16="http://schemas.microsoft.com/office/drawing/2014/main" id="{F372F7E8-1976-289D-8239-653188D15ED5}"/>
              </a:ext>
            </a:extLst>
          </p:cNvPr>
          <p:cNvSpPr/>
          <p:nvPr/>
        </p:nvSpPr>
        <p:spPr>
          <a:xfrm rot="16200000">
            <a:off x="4083504" y="4315354"/>
            <a:ext cx="343540" cy="341925"/>
          </a:xfrm>
          <a:prstGeom prst="notched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253" name="Arrow: Notched Right 177">
            <a:extLst>
              <a:ext uri="{FF2B5EF4-FFF2-40B4-BE49-F238E27FC236}">
                <a16:creationId xmlns:a16="http://schemas.microsoft.com/office/drawing/2014/main" id="{2E21B799-1B54-D2CC-3FAF-B491C0E842C5}"/>
              </a:ext>
            </a:extLst>
          </p:cNvPr>
          <p:cNvSpPr/>
          <p:nvPr/>
        </p:nvSpPr>
        <p:spPr>
          <a:xfrm rot="16200000">
            <a:off x="201714" y="5079145"/>
            <a:ext cx="394237" cy="285081"/>
          </a:xfrm>
          <a:prstGeom prst="notched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165BC8EE-171D-468D-7CF5-3512DF6444B1}"/>
              </a:ext>
            </a:extLst>
          </p:cNvPr>
          <p:cNvGrpSpPr/>
          <p:nvPr/>
        </p:nvGrpSpPr>
        <p:grpSpPr>
          <a:xfrm>
            <a:off x="6031667" y="5480022"/>
            <a:ext cx="1205307" cy="281317"/>
            <a:chOff x="5711574" y="3021645"/>
            <a:chExt cx="1087307" cy="259092"/>
          </a:xfrm>
        </p:grpSpPr>
        <p:sp>
          <p:nvSpPr>
            <p:cNvPr id="255" name="Arrow: Pentagon 188">
              <a:extLst>
                <a:ext uri="{FF2B5EF4-FFF2-40B4-BE49-F238E27FC236}">
                  <a16:creationId xmlns:a16="http://schemas.microsoft.com/office/drawing/2014/main" id="{98F5315C-547D-8EF7-99D7-DA7A3AE267AA}"/>
                </a:ext>
              </a:extLst>
            </p:cNvPr>
            <p:cNvSpPr/>
            <p:nvPr/>
          </p:nvSpPr>
          <p:spPr>
            <a:xfrm>
              <a:off x="5711574" y="3051935"/>
              <a:ext cx="828215" cy="192883"/>
            </a:xfrm>
            <a:prstGeom prst="homePlate">
              <a:avLst>
                <a:gd name="adj" fmla="val 26228"/>
              </a:avLst>
            </a:prstGeom>
            <a:noFill/>
            <a:ln w="12700"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359147"/>
                        <a:gd name="connsiteY0" fmla="*/ 0 h 1103990"/>
                        <a:gd name="connsiteX1" fmla="*/ 3909569 w 4359147"/>
                        <a:gd name="connsiteY1" fmla="*/ 0 h 1103990"/>
                        <a:gd name="connsiteX2" fmla="*/ 4359147 w 4359147"/>
                        <a:gd name="connsiteY2" fmla="*/ 551995 h 1103990"/>
                        <a:gd name="connsiteX3" fmla="*/ 3909569 w 4359147"/>
                        <a:gd name="connsiteY3" fmla="*/ 1103990 h 1103990"/>
                        <a:gd name="connsiteX4" fmla="*/ 0 w 4359147"/>
                        <a:gd name="connsiteY4" fmla="*/ 1103990 h 1103990"/>
                        <a:gd name="connsiteX5" fmla="*/ 0 w 4359147"/>
                        <a:gd name="connsiteY5" fmla="*/ 0 h 1103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359147" h="1103990" extrusionOk="0">
                          <a:moveTo>
                            <a:pt x="0" y="0"/>
                          </a:moveTo>
                          <a:cubicBezTo>
                            <a:pt x="1140565" y="118645"/>
                            <a:pt x="3005944" y="116012"/>
                            <a:pt x="3909569" y="0"/>
                          </a:cubicBezTo>
                          <a:cubicBezTo>
                            <a:pt x="4007454" y="65439"/>
                            <a:pt x="4235528" y="316686"/>
                            <a:pt x="4359147" y="551995"/>
                          </a:cubicBezTo>
                          <a:cubicBezTo>
                            <a:pt x="4178393" y="822870"/>
                            <a:pt x="3999979" y="1062608"/>
                            <a:pt x="3909569" y="1103990"/>
                          </a:cubicBezTo>
                          <a:cubicBezTo>
                            <a:pt x="3430266" y="1124177"/>
                            <a:pt x="1029955" y="1256470"/>
                            <a:pt x="0" y="1103990"/>
                          </a:cubicBezTo>
                          <a:cubicBezTo>
                            <a:pt x="-5920" y="800195"/>
                            <a:pt x="-60690" y="36461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  <p:pic>
          <p:nvPicPr>
            <p:cNvPr id="256" name="Graphic 255" descr="Badge Cross with solid fill">
              <a:extLst>
                <a:ext uri="{FF2B5EF4-FFF2-40B4-BE49-F238E27FC236}">
                  <a16:creationId xmlns:a16="http://schemas.microsoft.com/office/drawing/2014/main" id="{6D881FC7-192B-8E7A-ED14-C6A3B084D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539789" y="3021645"/>
              <a:ext cx="259092" cy="259092"/>
            </a:xfrm>
            <a:prstGeom prst="rect">
              <a:avLst/>
            </a:prstGeom>
          </p:spPr>
        </p:pic>
      </p:grpSp>
      <p:sp>
        <p:nvSpPr>
          <p:cNvPr id="257" name="Arrow: Pentagon 198">
            <a:extLst>
              <a:ext uri="{FF2B5EF4-FFF2-40B4-BE49-F238E27FC236}">
                <a16:creationId xmlns:a16="http://schemas.microsoft.com/office/drawing/2014/main" id="{38B4E04F-83DA-BB8E-5997-ACFB09B795FE}"/>
              </a:ext>
            </a:extLst>
          </p:cNvPr>
          <p:cNvSpPr/>
          <p:nvPr/>
        </p:nvSpPr>
        <p:spPr>
          <a:xfrm>
            <a:off x="6031666" y="5840720"/>
            <a:ext cx="918098" cy="209428"/>
          </a:xfrm>
          <a:prstGeom prst="homePlate">
            <a:avLst>
              <a:gd name="adj" fmla="val 26228"/>
            </a:avLst>
          </a:prstGeom>
          <a:noFill/>
          <a:ln w="127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359147"/>
                      <a:gd name="connsiteY0" fmla="*/ 0 h 1103990"/>
                      <a:gd name="connsiteX1" fmla="*/ 3909569 w 4359147"/>
                      <a:gd name="connsiteY1" fmla="*/ 0 h 1103990"/>
                      <a:gd name="connsiteX2" fmla="*/ 4359147 w 4359147"/>
                      <a:gd name="connsiteY2" fmla="*/ 551995 h 1103990"/>
                      <a:gd name="connsiteX3" fmla="*/ 3909569 w 4359147"/>
                      <a:gd name="connsiteY3" fmla="*/ 1103990 h 1103990"/>
                      <a:gd name="connsiteX4" fmla="*/ 0 w 4359147"/>
                      <a:gd name="connsiteY4" fmla="*/ 1103990 h 1103990"/>
                      <a:gd name="connsiteX5" fmla="*/ 0 w 4359147"/>
                      <a:gd name="connsiteY5" fmla="*/ 0 h 1103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359147" h="1103990" extrusionOk="0">
                        <a:moveTo>
                          <a:pt x="0" y="0"/>
                        </a:moveTo>
                        <a:cubicBezTo>
                          <a:pt x="1140565" y="118645"/>
                          <a:pt x="3005944" y="116012"/>
                          <a:pt x="3909569" y="0"/>
                        </a:cubicBezTo>
                        <a:cubicBezTo>
                          <a:pt x="4007454" y="65439"/>
                          <a:pt x="4235528" y="316686"/>
                          <a:pt x="4359147" y="551995"/>
                        </a:cubicBezTo>
                        <a:cubicBezTo>
                          <a:pt x="4178393" y="822870"/>
                          <a:pt x="3999979" y="1062608"/>
                          <a:pt x="3909569" y="1103990"/>
                        </a:cubicBezTo>
                        <a:cubicBezTo>
                          <a:pt x="3430266" y="1124177"/>
                          <a:pt x="1029955" y="1256470"/>
                          <a:pt x="0" y="1103990"/>
                        </a:cubicBezTo>
                        <a:cubicBezTo>
                          <a:pt x="-5920" y="800195"/>
                          <a:pt x="-60690" y="3646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0B66E20-D1B4-7107-0801-C5D5C57D80D1}"/>
              </a:ext>
            </a:extLst>
          </p:cNvPr>
          <p:cNvGrpSpPr/>
          <p:nvPr/>
        </p:nvGrpSpPr>
        <p:grpSpPr>
          <a:xfrm>
            <a:off x="6031667" y="6151770"/>
            <a:ext cx="1205307" cy="281317"/>
            <a:chOff x="5711574" y="3021645"/>
            <a:chExt cx="1087307" cy="259092"/>
          </a:xfrm>
        </p:grpSpPr>
        <p:sp>
          <p:nvSpPr>
            <p:cNvPr id="259" name="Arrow: Pentagon 204">
              <a:extLst>
                <a:ext uri="{FF2B5EF4-FFF2-40B4-BE49-F238E27FC236}">
                  <a16:creationId xmlns:a16="http://schemas.microsoft.com/office/drawing/2014/main" id="{B95B85A8-2AB1-2317-DCC5-D3FD1C09AEE0}"/>
                </a:ext>
              </a:extLst>
            </p:cNvPr>
            <p:cNvSpPr/>
            <p:nvPr/>
          </p:nvSpPr>
          <p:spPr>
            <a:xfrm>
              <a:off x="5711574" y="3051935"/>
              <a:ext cx="828215" cy="192883"/>
            </a:xfrm>
            <a:prstGeom prst="homePlate">
              <a:avLst>
                <a:gd name="adj" fmla="val 26228"/>
              </a:avLst>
            </a:prstGeom>
            <a:noFill/>
            <a:ln w="12700"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359147"/>
                        <a:gd name="connsiteY0" fmla="*/ 0 h 1103990"/>
                        <a:gd name="connsiteX1" fmla="*/ 3909569 w 4359147"/>
                        <a:gd name="connsiteY1" fmla="*/ 0 h 1103990"/>
                        <a:gd name="connsiteX2" fmla="*/ 4359147 w 4359147"/>
                        <a:gd name="connsiteY2" fmla="*/ 551995 h 1103990"/>
                        <a:gd name="connsiteX3" fmla="*/ 3909569 w 4359147"/>
                        <a:gd name="connsiteY3" fmla="*/ 1103990 h 1103990"/>
                        <a:gd name="connsiteX4" fmla="*/ 0 w 4359147"/>
                        <a:gd name="connsiteY4" fmla="*/ 1103990 h 1103990"/>
                        <a:gd name="connsiteX5" fmla="*/ 0 w 4359147"/>
                        <a:gd name="connsiteY5" fmla="*/ 0 h 1103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359147" h="1103990" extrusionOk="0">
                          <a:moveTo>
                            <a:pt x="0" y="0"/>
                          </a:moveTo>
                          <a:cubicBezTo>
                            <a:pt x="1140565" y="118645"/>
                            <a:pt x="3005944" y="116012"/>
                            <a:pt x="3909569" y="0"/>
                          </a:cubicBezTo>
                          <a:cubicBezTo>
                            <a:pt x="4007454" y="65439"/>
                            <a:pt x="4235528" y="316686"/>
                            <a:pt x="4359147" y="551995"/>
                          </a:cubicBezTo>
                          <a:cubicBezTo>
                            <a:pt x="4178393" y="822870"/>
                            <a:pt x="3999979" y="1062608"/>
                            <a:pt x="3909569" y="1103990"/>
                          </a:cubicBezTo>
                          <a:cubicBezTo>
                            <a:pt x="3430266" y="1124177"/>
                            <a:pt x="1029955" y="1256470"/>
                            <a:pt x="0" y="1103990"/>
                          </a:cubicBezTo>
                          <a:cubicBezTo>
                            <a:pt x="-5920" y="800195"/>
                            <a:pt x="-60690" y="36461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  <p:pic>
          <p:nvPicPr>
            <p:cNvPr id="260" name="Graphic 259" descr="Badge Cross with solid fill">
              <a:extLst>
                <a:ext uri="{FF2B5EF4-FFF2-40B4-BE49-F238E27FC236}">
                  <a16:creationId xmlns:a16="http://schemas.microsoft.com/office/drawing/2014/main" id="{8881ACA5-AFAC-078C-3738-B6618B693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539789" y="3021645"/>
              <a:ext cx="259092" cy="259092"/>
            </a:xfrm>
            <a:prstGeom prst="rect">
              <a:avLst/>
            </a:prstGeom>
          </p:spPr>
        </p:pic>
      </p:grpSp>
      <p:pic>
        <p:nvPicPr>
          <p:cNvPr id="261" name="Graphic 260" descr="Badge Tick1 with solid fill">
            <a:extLst>
              <a:ext uri="{FF2B5EF4-FFF2-40B4-BE49-F238E27FC236}">
                <a16:creationId xmlns:a16="http://schemas.microsoft.com/office/drawing/2014/main" id="{2168B3F0-38E2-12D3-8E19-AF691DE271E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958585" y="5808171"/>
            <a:ext cx="283818" cy="277994"/>
          </a:xfrm>
          <a:prstGeom prst="rect">
            <a:avLst/>
          </a:prstGeom>
        </p:spPr>
      </p:pic>
      <p:sp>
        <p:nvSpPr>
          <p:cNvPr id="262" name="Cylinder 208">
            <a:extLst>
              <a:ext uri="{FF2B5EF4-FFF2-40B4-BE49-F238E27FC236}">
                <a16:creationId xmlns:a16="http://schemas.microsoft.com/office/drawing/2014/main" id="{4BEA41C4-2830-E87D-AFA6-853C59F1B6ED}"/>
              </a:ext>
            </a:extLst>
          </p:cNvPr>
          <p:cNvSpPr/>
          <p:nvPr/>
        </p:nvSpPr>
        <p:spPr>
          <a:xfrm>
            <a:off x="5869353" y="5187852"/>
            <a:ext cx="1516592" cy="1324147"/>
          </a:xfrm>
          <a:prstGeom prst="can">
            <a:avLst>
              <a:gd name="adj" fmla="val 1559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263" name="Arrow: Notched Right 210">
            <a:extLst>
              <a:ext uri="{FF2B5EF4-FFF2-40B4-BE49-F238E27FC236}">
                <a16:creationId xmlns:a16="http://schemas.microsoft.com/office/drawing/2014/main" id="{A2199CC6-4699-BB1D-A9B4-9D52C3DF130E}"/>
              </a:ext>
            </a:extLst>
          </p:cNvPr>
          <p:cNvSpPr/>
          <p:nvPr/>
        </p:nvSpPr>
        <p:spPr>
          <a:xfrm>
            <a:off x="5285259" y="5603674"/>
            <a:ext cx="434674" cy="334909"/>
          </a:xfrm>
          <a:prstGeom prst="notched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DD9F525-1466-AC4B-50C4-E9D4F2F63092}"/>
              </a:ext>
            </a:extLst>
          </p:cNvPr>
          <p:cNvSpPr/>
          <p:nvPr/>
        </p:nvSpPr>
        <p:spPr>
          <a:xfrm>
            <a:off x="5730685" y="4812559"/>
            <a:ext cx="1793922" cy="423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62" b="1" i="1" dirty="0">
                <a:solidFill>
                  <a:schemeClr val="tx1"/>
                </a:solidFill>
                <a:latin typeface="Consolas" panose="020B0609020204030204" pitchFamily="49" charset="0"/>
              </a:rPr>
              <a:t>distant sup.</a:t>
            </a:r>
            <a:endParaRPr lang="en-US" sz="2062" b="1" i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A2454B09-1405-47ED-FEA7-9BD415FFE23F}"/>
              </a:ext>
            </a:extLst>
          </p:cNvPr>
          <p:cNvGrpSpPr/>
          <p:nvPr/>
        </p:nvGrpSpPr>
        <p:grpSpPr>
          <a:xfrm>
            <a:off x="6097038" y="5555882"/>
            <a:ext cx="787351" cy="129439"/>
            <a:chOff x="5705856" y="4664928"/>
            <a:chExt cx="710268" cy="119213"/>
          </a:xfrm>
        </p:grpSpPr>
        <p:sp>
          <p:nvSpPr>
            <p:cNvPr id="266" name="Flowchart: Terminator 215">
              <a:extLst>
                <a:ext uri="{FF2B5EF4-FFF2-40B4-BE49-F238E27FC236}">
                  <a16:creationId xmlns:a16="http://schemas.microsoft.com/office/drawing/2014/main" id="{69C371EB-BCAF-666A-28A3-63922BFD7C71}"/>
                </a:ext>
              </a:extLst>
            </p:cNvPr>
            <p:cNvSpPr/>
            <p:nvPr/>
          </p:nvSpPr>
          <p:spPr>
            <a:xfrm>
              <a:off x="5705856" y="4667098"/>
              <a:ext cx="317686" cy="117043"/>
            </a:xfrm>
            <a:prstGeom prst="flowChartTerminator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  <p:sp>
          <p:nvSpPr>
            <p:cNvPr id="267" name="Flowchart: Terminator 217">
              <a:extLst>
                <a:ext uri="{FF2B5EF4-FFF2-40B4-BE49-F238E27FC236}">
                  <a16:creationId xmlns:a16="http://schemas.microsoft.com/office/drawing/2014/main" id="{A00A2567-5127-3B5D-2D10-1A76E9CFE7B3}"/>
                </a:ext>
              </a:extLst>
            </p:cNvPr>
            <p:cNvSpPr/>
            <p:nvPr/>
          </p:nvSpPr>
          <p:spPr>
            <a:xfrm>
              <a:off x="6098438" y="4664928"/>
              <a:ext cx="317686" cy="117043"/>
            </a:xfrm>
            <a:prstGeom prst="flowChartTerminator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123E182D-FF61-FB3C-29D5-DDE2B6509028}"/>
              </a:ext>
            </a:extLst>
          </p:cNvPr>
          <p:cNvGrpSpPr/>
          <p:nvPr/>
        </p:nvGrpSpPr>
        <p:grpSpPr>
          <a:xfrm>
            <a:off x="6097038" y="5872858"/>
            <a:ext cx="787351" cy="129439"/>
            <a:chOff x="5705856" y="4664928"/>
            <a:chExt cx="710268" cy="119213"/>
          </a:xfrm>
        </p:grpSpPr>
        <p:sp>
          <p:nvSpPr>
            <p:cNvPr id="269" name="Flowchart: Terminator 222">
              <a:extLst>
                <a:ext uri="{FF2B5EF4-FFF2-40B4-BE49-F238E27FC236}">
                  <a16:creationId xmlns:a16="http://schemas.microsoft.com/office/drawing/2014/main" id="{FC39133D-FB80-B1F3-9AA8-707F978C00DA}"/>
                </a:ext>
              </a:extLst>
            </p:cNvPr>
            <p:cNvSpPr/>
            <p:nvPr/>
          </p:nvSpPr>
          <p:spPr>
            <a:xfrm>
              <a:off x="5705856" y="4667098"/>
              <a:ext cx="317686" cy="117043"/>
            </a:xfrm>
            <a:prstGeom prst="flowChartTerminator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  <p:sp>
          <p:nvSpPr>
            <p:cNvPr id="270" name="Flowchart: Terminator 223">
              <a:extLst>
                <a:ext uri="{FF2B5EF4-FFF2-40B4-BE49-F238E27FC236}">
                  <a16:creationId xmlns:a16="http://schemas.microsoft.com/office/drawing/2014/main" id="{F46114C4-3BC5-954B-2BB1-C72D8EE98E7E}"/>
                </a:ext>
              </a:extLst>
            </p:cNvPr>
            <p:cNvSpPr/>
            <p:nvPr/>
          </p:nvSpPr>
          <p:spPr>
            <a:xfrm>
              <a:off x="6098438" y="4664928"/>
              <a:ext cx="317686" cy="117043"/>
            </a:xfrm>
            <a:prstGeom prst="flowChartTerminator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6464BB41-1C56-5FFD-C1F7-F3E4D2425B62}"/>
              </a:ext>
            </a:extLst>
          </p:cNvPr>
          <p:cNvGrpSpPr/>
          <p:nvPr/>
        </p:nvGrpSpPr>
        <p:grpSpPr>
          <a:xfrm>
            <a:off x="6096000" y="6216377"/>
            <a:ext cx="787351" cy="129439"/>
            <a:chOff x="5705856" y="4664928"/>
            <a:chExt cx="710268" cy="119213"/>
          </a:xfrm>
        </p:grpSpPr>
        <p:sp>
          <p:nvSpPr>
            <p:cNvPr id="272" name="Flowchart: Terminator 225">
              <a:extLst>
                <a:ext uri="{FF2B5EF4-FFF2-40B4-BE49-F238E27FC236}">
                  <a16:creationId xmlns:a16="http://schemas.microsoft.com/office/drawing/2014/main" id="{6150B8CC-C838-4A1B-82D7-D53C1CEF74BC}"/>
                </a:ext>
              </a:extLst>
            </p:cNvPr>
            <p:cNvSpPr/>
            <p:nvPr/>
          </p:nvSpPr>
          <p:spPr>
            <a:xfrm>
              <a:off x="5705856" y="4667098"/>
              <a:ext cx="317686" cy="117043"/>
            </a:xfrm>
            <a:prstGeom prst="flowChartTerminator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  <p:sp>
          <p:nvSpPr>
            <p:cNvPr id="273" name="Flowchart: Terminator 226">
              <a:extLst>
                <a:ext uri="{FF2B5EF4-FFF2-40B4-BE49-F238E27FC236}">
                  <a16:creationId xmlns:a16="http://schemas.microsoft.com/office/drawing/2014/main" id="{5110E2B8-D5EA-2E38-1412-C2652E3BAA8C}"/>
                </a:ext>
              </a:extLst>
            </p:cNvPr>
            <p:cNvSpPr/>
            <p:nvPr/>
          </p:nvSpPr>
          <p:spPr>
            <a:xfrm>
              <a:off x="6098438" y="4664928"/>
              <a:ext cx="317686" cy="117043"/>
            </a:xfrm>
            <a:prstGeom prst="flowChartTerminator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61"/>
            </a:p>
          </p:txBody>
        </p:sp>
      </p:grpSp>
      <p:sp>
        <p:nvSpPr>
          <p:cNvPr id="274" name="Arrow: Notched Right 230">
            <a:extLst>
              <a:ext uri="{FF2B5EF4-FFF2-40B4-BE49-F238E27FC236}">
                <a16:creationId xmlns:a16="http://schemas.microsoft.com/office/drawing/2014/main" id="{4E944D96-9D7E-3A2D-A605-B519839AD34D}"/>
              </a:ext>
            </a:extLst>
          </p:cNvPr>
          <p:cNvSpPr/>
          <p:nvPr/>
        </p:nvSpPr>
        <p:spPr>
          <a:xfrm rot="16200000">
            <a:off x="6445584" y="4476905"/>
            <a:ext cx="323926" cy="341925"/>
          </a:xfrm>
          <a:prstGeom prst="notched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275" name="Rectangle: Rounded Corners 233">
            <a:extLst>
              <a:ext uri="{FF2B5EF4-FFF2-40B4-BE49-F238E27FC236}">
                <a16:creationId xmlns:a16="http://schemas.microsoft.com/office/drawing/2014/main" id="{8833313D-D8A9-FC13-A5DC-B3F5210AD666}"/>
              </a:ext>
            </a:extLst>
          </p:cNvPr>
          <p:cNvSpPr/>
          <p:nvPr/>
        </p:nvSpPr>
        <p:spPr>
          <a:xfrm>
            <a:off x="5546914" y="3574282"/>
            <a:ext cx="304091" cy="297851"/>
          </a:xfrm>
          <a:prstGeom prst="roundRect">
            <a:avLst>
              <a:gd name="adj" fmla="val 26802"/>
            </a:avLst>
          </a:prstGeom>
          <a:solidFill>
            <a:srgbClr val="B17ED8"/>
          </a:solidFill>
          <a:ln w="635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276" name="Rectangle: Rounded Corners 234">
            <a:extLst>
              <a:ext uri="{FF2B5EF4-FFF2-40B4-BE49-F238E27FC236}">
                <a16:creationId xmlns:a16="http://schemas.microsoft.com/office/drawing/2014/main" id="{764D6403-06A3-14F9-297B-11B4EC6D3D96}"/>
              </a:ext>
            </a:extLst>
          </p:cNvPr>
          <p:cNvSpPr/>
          <p:nvPr/>
        </p:nvSpPr>
        <p:spPr>
          <a:xfrm>
            <a:off x="6121308" y="3574282"/>
            <a:ext cx="304091" cy="297851"/>
          </a:xfrm>
          <a:prstGeom prst="roundRect">
            <a:avLst>
              <a:gd name="adj" fmla="val 26802"/>
            </a:avLst>
          </a:prstGeom>
          <a:solidFill>
            <a:srgbClr val="B17ED8"/>
          </a:solidFill>
          <a:ln w="635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277" name="Rectangle: Rounded Corners 235">
            <a:extLst>
              <a:ext uri="{FF2B5EF4-FFF2-40B4-BE49-F238E27FC236}">
                <a16:creationId xmlns:a16="http://schemas.microsoft.com/office/drawing/2014/main" id="{19729626-A80C-BC5B-6A4C-067CD4A8F080}"/>
              </a:ext>
            </a:extLst>
          </p:cNvPr>
          <p:cNvSpPr/>
          <p:nvPr/>
        </p:nvSpPr>
        <p:spPr>
          <a:xfrm>
            <a:off x="6695702" y="3574282"/>
            <a:ext cx="304091" cy="297851"/>
          </a:xfrm>
          <a:prstGeom prst="roundRect">
            <a:avLst>
              <a:gd name="adj" fmla="val 26802"/>
            </a:avLst>
          </a:prstGeom>
          <a:solidFill>
            <a:srgbClr val="B17ED8"/>
          </a:solidFill>
          <a:ln w="635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278" name="Rectangle: Rounded Corners 236">
            <a:extLst>
              <a:ext uri="{FF2B5EF4-FFF2-40B4-BE49-F238E27FC236}">
                <a16:creationId xmlns:a16="http://schemas.microsoft.com/office/drawing/2014/main" id="{42E0A8C2-468D-2177-A9B7-E3624CDFC9C2}"/>
              </a:ext>
            </a:extLst>
          </p:cNvPr>
          <p:cNvSpPr/>
          <p:nvPr/>
        </p:nvSpPr>
        <p:spPr>
          <a:xfrm>
            <a:off x="7270094" y="3574282"/>
            <a:ext cx="304091" cy="297851"/>
          </a:xfrm>
          <a:prstGeom prst="roundRect">
            <a:avLst>
              <a:gd name="adj" fmla="val 26802"/>
            </a:avLst>
          </a:prstGeom>
          <a:solidFill>
            <a:srgbClr val="B17ED8"/>
          </a:solidFill>
          <a:ln w="635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268748CE-4162-805B-4ABC-039FCCD3A639}"/>
              </a:ext>
            </a:extLst>
          </p:cNvPr>
          <p:cNvCxnSpPr>
            <a:cxnSpLocks/>
            <a:stCxn id="275" idx="0"/>
          </p:cNvCxnSpPr>
          <p:nvPr/>
        </p:nvCxnSpPr>
        <p:spPr>
          <a:xfrm flipV="1">
            <a:off x="5698954" y="3126765"/>
            <a:ext cx="0" cy="447518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A60EFF35-6184-4E96-8E4A-D52061FFD15E}"/>
              </a:ext>
            </a:extLst>
          </p:cNvPr>
          <p:cNvCxnSpPr>
            <a:cxnSpLocks/>
            <a:stCxn id="275" idx="0"/>
          </p:cNvCxnSpPr>
          <p:nvPr/>
        </p:nvCxnSpPr>
        <p:spPr>
          <a:xfrm flipV="1">
            <a:off x="5698960" y="3126765"/>
            <a:ext cx="574394" cy="447518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AC04B8EB-1C93-089E-B658-F08182DB3B69}"/>
              </a:ext>
            </a:extLst>
          </p:cNvPr>
          <p:cNvCxnSpPr>
            <a:cxnSpLocks/>
            <a:stCxn id="275" idx="0"/>
          </p:cNvCxnSpPr>
          <p:nvPr/>
        </p:nvCxnSpPr>
        <p:spPr>
          <a:xfrm flipV="1">
            <a:off x="5698954" y="3126765"/>
            <a:ext cx="1148787" cy="447518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82964D20-848B-7EB1-E770-811742F33389}"/>
              </a:ext>
            </a:extLst>
          </p:cNvPr>
          <p:cNvCxnSpPr>
            <a:cxnSpLocks/>
            <a:stCxn id="275" idx="0"/>
          </p:cNvCxnSpPr>
          <p:nvPr/>
        </p:nvCxnSpPr>
        <p:spPr>
          <a:xfrm flipV="1">
            <a:off x="5698959" y="3126765"/>
            <a:ext cx="1723181" cy="447518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EE48E3E3-E81D-2974-C2ED-CB00E2911AA8}"/>
              </a:ext>
            </a:extLst>
          </p:cNvPr>
          <p:cNvCxnSpPr>
            <a:cxnSpLocks/>
          </p:cNvCxnSpPr>
          <p:nvPr/>
        </p:nvCxnSpPr>
        <p:spPr>
          <a:xfrm flipV="1">
            <a:off x="6324035" y="3226044"/>
            <a:ext cx="574394" cy="348235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2F7063F6-2796-3950-ED45-69601A5843AC}"/>
              </a:ext>
            </a:extLst>
          </p:cNvPr>
          <p:cNvCxnSpPr>
            <a:cxnSpLocks/>
          </p:cNvCxnSpPr>
          <p:nvPr/>
        </p:nvCxnSpPr>
        <p:spPr>
          <a:xfrm flipV="1">
            <a:off x="6324030" y="3226044"/>
            <a:ext cx="1148787" cy="348235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20C00D7B-A91F-47A6-FA95-532CBF64C98E}"/>
              </a:ext>
            </a:extLst>
          </p:cNvPr>
          <p:cNvCxnSpPr>
            <a:cxnSpLocks/>
          </p:cNvCxnSpPr>
          <p:nvPr/>
        </p:nvCxnSpPr>
        <p:spPr>
          <a:xfrm flipH="1" flipV="1">
            <a:off x="6273354" y="3126765"/>
            <a:ext cx="50682" cy="447518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126B591F-5C86-37C6-A235-35F5F456CBD6}"/>
              </a:ext>
            </a:extLst>
          </p:cNvPr>
          <p:cNvCxnSpPr>
            <a:cxnSpLocks/>
          </p:cNvCxnSpPr>
          <p:nvPr/>
        </p:nvCxnSpPr>
        <p:spPr>
          <a:xfrm flipV="1">
            <a:off x="6898427" y="3226044"/>
            <a:ext cx="574394" cy="348235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52B2FE96-B730-EFD8-B215-4C41DBBBC177}"/>
              </a:ext>
            </a:extLst>
          </p:cNvPr>
          <p:cNvCxnSpPr>
            <a:cxnSpLocks/>
            <a:stCxn id="278" idx="0"/>
          </p:cNvCxnSpPr>
          <p:nvPr/>
        </p:nvCxnSpPr>
        <p:spPr>
          <a:xfrm flipV="1">
            <a:off x="7422135" y="3126765"/>
            <a:ext cx="0" cy="447518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53427143-AB44-4E68-BCDA-64DD4B73E9C7}"/>
              </a:ext>
            </a:extLst>
          </p:cNvPr>
          <p:cNvCxnSpPr>
            <a:cxnSpLocks/>
          </p:cNvCxnSpPr>
          <p:nvPr/>
        </p:nvCxnSpPr>
        <p:spPr>
          <a:xfrm flipV="1">
            <a:off x="6898423" y="3226044"/>
            <a:ext cx="0" cy="348235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EB8D6EC2-3E7F-FD59-9CD8-D74CB04AF286}"/>
              </a:ext>
            </a:extLst>
          </p:cNvPr>
          <p:cNvCxnSpPr>
            <a:cxnSpLocks/>
            <a:stCxn id="278" idx="0"/>
          </p:cNvCxnSpPr>
          <p:nvPr/>
        </p:nvCxnSpPr>
        <p:spPr>
          <a:xfrm flipH="1" flipV="1">
            <a:off x="6847747" y="3126765"/>
            <a:ext cx="574394" cy="447518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844BEB55-B308-6CC1-F3C1-32448A6CCB3F}"/>
              </a:ext>
            </a:extLst>
          </p:cNvPr>
          <p:cNvCxnSpPr>
            <a:cxnSpLocks/>
            <a:stCxn id="278" idx="0"/>
          </p:cNvCxnSpPr>
          <p:nvPr/>
        </p:nvCxnSpPr>
        <p:spPr>
          <a:xfrm flipH="1" flipV="1">
            <a:off x="6273348" y="3126765"/>
            <a:ext cx="1148787" cy="447518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F4ABE2B7-D58C-AAF5-2787-1B85EB11D2E8}"/>
              </a:ext>
            </a:extLst>
          </p:cNvPr>
          <p:cNvCxnSpPr>
            <a:cxnSpLocks/>
            <a:stCxn id="278" idx="0"/>
          </p:cNvCxnSpPr>
          <p:nvPr/>
        </p:nvCxnSpPr>
        <p:spPr>
          <a:xfrm flipH="1" flipV="1">
            <a:off x="5698959" y="3126765"/>
            <a:ext cx="1723181" cy="447518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7D49C2CE-84B5-B486-4D3C-0BDABCD58DD2}"/>
              </a:ext>
            </a:extLst>
          </p:cNvPr>
          <p:cNvCxnSpPr>
            <a:cxnSpLocks/>
          </p:cNvCxnSpPr>
          <p:nvPr/>
        </p:nvCxnSpPr>
        <p:spPr>
          <a:xfrm flipH="1" flipV="1">
            <a:off x="6324033" y="3226044"/>
            <a:ext cx="574394" cy="348235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03C19FB8-1D36-02B4-638C-0C994FBAA2A9}"/>
              </a:ext>
            </a:extLst>
          </p:cNvPr>
          <p:cNvCxnSpPr>
            <a:cxnSpLocks/>
          </p:cNvCxnSpPr>
          <p:nvPr/>
        </p:nvCxnSpPr>
        <p:spPr>
          <a:xfrm flipH="1" flipV="1">
            <a:off x="5749634" y="3226044"/>
            <a:ext cx="1148787" cy="348235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381470E1-A09B-FCCB-169F-944369F0B623}"/>
              </a:ext>
            </a:extLst>
          </p:cNvPr>
          <p:cNvCxnSpPr>
            <a:cxnSpLocks/>
          </p:cNvCxnSpPr>
          <p:nvPr/>
        </p:nvCxnSpPr>
        <p:spPr>
          <a:xfrm flipH="1" flipV="1">
            <a:off x="5785411" y="3226044"/>
            <a:ext cx="574394" cy="348235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F0529C60-64F6-7046-3B70-716AEE312B6A}"/>
              </a:ext>
            </a:extLst>
          </p:cNvPr>
          <p:cNvGrpSpPr/>
          <p:nvPr/>
        </p:nvGrpSpPr>
        <p:grpSpPr>
          <a:xfrm>
            <a:off x="5576092" y="4063184"/>
            <a:ext cx="2053086" cy="294135"/>
            <a:chOff x="5705856" y="4664928"/>
            <a:chExt cx="710268" cy="119213"/>
          </a:xfrm>
        </p:grpSpPr>
        <p:sp>
          <p:nvSpPr>
            <p:cNvPr id="296" name="Flowchart: Terminator 258">
              <a:extLst>
                <a:ext uri="{FF2B5EF4-FFF2-40B4-BE49-F238E27FC236}">
                  <a16:creationId xmlns:a16="http://schemas.microsoft.com/office/drawing/2014/main" id="{11582A03-3D6F-8700-0EA5-56D8CDD62445}"/>
                </a:ext>
              </a:extLst>
            </p:cNvPr>
            <p:cNvSpPr/>
            <p:nvPr/>
          </p:nvSpPr>
          <p:spPr>
            <a:xfrm>
              <a:off x="5705856" y="4667098"/>
              <a:ext cx="317686" cy="117043"/>
            </a:xfrm>
            <a:prstGeom prst="flowChartTerminator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61" dirty="0"/>
                <a:t>query</a:t>
              </a:r>
            </a:p>
          </p:txBody>
        </p:sp>
        <p:sp>
          <p:nvSpPr>
            <p:cNvPr id="297" name="Flowchart: Terminator 259">
              <a:extLst>
                <a:ext uri="{FF2B5EF4-FFF2-40B4-BE49-F238E27FC236}">
                  <a16:creationId xmlns:a16="http://schemas.microsoft.com/office/drawing/2014/main" id="{446B97E4-5772-9B4D-AC70-2C8074457234}"/>
                </a:ext>
              </a:extLst>
            </p:cNvPr>
            <p:cNvSpPr/>
            <p:nvPr/>
          </p:nvSpPr>
          <p:spPr>
            <a:xfrm>
              <a:off x="6098438" y="4664928"/>
              <a:ext cx="317686" cy="117043"/>
            </a:xfrm>
            <a:prstGeom prst="flowChartTerminator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61" dirty="0"/>
                <a:t>cand.</a:t>
              </a:r>
            </a:p>
          </p:txBody>
        </p:sp>
      </p:grpSp>
      <p:sp>
        <p:nvSpPr>
          <p:cNvPr id="298" name="Rectangle: Rounded Corners 260">
            <a:extLst>
              <a:ext uri="{FF2B5EF4-FFF2-40B4-BE49-F238E27FC236}">
                <a16:creationId xmlns:a16="http://schemas.microsoft.com/office/drawing/2014/main" id="{60CA3681-8606-1D46-45DA-38CA564DE074}"/>
              </a:ext>
            </a:extLst>
          </p:cNvPr>
          <p:cNvSpPr/>
          <p:nvPr/>
        </p:nvSpPr>
        <p:spPr>
          <a:xfrm>
            <a:off x="5463038" y="2777009"/>
            <a:ext cx="2227238" cy="1641841"/>
          </a:xfrm>
          <a:prstGeom prst="roundRect">
            <a:avLst/>
          </a:prstGeom>
          <a:solidFill>
            <a:srgbClr val="B17ED8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714" rtlCol="0" anchor="ctr"/>
          <a:lstStyle/>
          <a:p>
            <a:pPr algn="ctr"/>
            <a:r>
              <a:rPr lang="en-US" sz="2978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Reranker</a:t>
            </a:r>
          </a:p>
        </p:txBody>
      </p: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AED8EF13-4EB0-D668-13AC-BEC034B431F4}"/>
              </a:ext>
            </a:extLst>
          </p:cNvPr>
          <p:cNvCxnSpPr>
            <a:cxnSpLocks/>
          </p:cNvCxnSpPr>
          <p:nvPr/>
        </p:nvCxnSpPr>
        <p:spPr>
          <a:xfrm flipV="1">
            <a:off x="5547338" y="2611756"/>
            <a:ext cx="218519" cy="221529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9705AFC1-C973-5AFD-D714-0AEC577B6411}"/>
              </a:ext>
            </a:extLst>
          </p:cNvPr>
          <p:cNvSpPr txBox="1"/>
          <p:nvPr/>
        </p:nvSpPr>
        <p:spPr>
          <a:xfrm>
            <a:off x="5739864" y="2474653"/>
            <a:ext cx="1970995" cy="321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4" b="1" dirty="0">
                <a:latin typeface="Courier New" panose="02070309020205020404" pitchFamily="49" charset="0"/>
                <a:cs typeface="Courier New" panose="02070309020205020404" pitchFamily="49" charset="0"/>
              </a:rPr>
              <a:t>pair-wise score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6A9A8E8D-67B2-5F5D-A3E1-3D8E8B5A4445}"/>
              </a:ext>
            </a:extLst>
          </p:cNvPr>
          <p:cNvSpPr txBox="1"/>
          <p:nvPr/>
        </p:nvSpPr>
        <p:spPr>
          <a:xfrm rot="16200000">
            <a:off x="2528425" y="3033431"/>
            <a:ext cx="1708035" cy="328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4" b="1" dirty="0">
                <a:latin typeface="Courier New" panose="02070309020205020404" pitchFamily="49" charset="0"/>
                <a:cs typeface="Courier New" panose="02070309020205020404" pitchFamily="49" charset="0"/>
              </a:rPr>
              <a:t>#examples </a:t>
            </a:r>
            <a:endParaRPr lang="en-US" sz="1604" dirty="0"/>
          </a:p>
        </p:txBody>
      </p:sp>
      <p:sp>
        <p:nvSpPr>
          <p:cNvPr id="328" name="Rectangle: Rounded Corners 408">
            <a:extLst>
              <a:ext uri="{FF2B5EF4-FFF2-40B4-BE49-F238E27FC236}">
                <a16:creationId xmlns:a16="http://schemas.microsoft.com/office/drawing/2014/main" id="{225AC0A2-1615-BF88-DA4B-8DDC1261A8D6}"/>
              </a:ext>
            </a:extLst>
          </p:cNvPr>
          <p:cNvSpPr/>
          <p:nvPr/>
        </p:nvSpPr>
        <p:spPr>
          <a:xfrm>
            <a:off x="5546914" y="2948050"/>
            <a:ext cx="304091" cy="297851"/>
          </a:xfrm>
          <a:prstGeom prst="roundRect">
            <a:avLst>
              <a:gd name="adj" fmla="val 26802"/>
            </a:avLst>
          </a:prstGeom>
          <a:solidFill>
            <a:srgbClr val="B17ED8"/>
          </a:solidFill>
          <a:ln w="635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29" name="Rectangle: Rounded Corners 409">
            <a:extLst>
              <a:ext uri="{FF2B5EF4-FFF2-40B4-BE49-F238E27FC236}">
                <a16:creationId xmlns:a16="http://schemas.microsoft.com/office/drawing/2014/main" id="{33C81107-4C22-7A68-E281-2529E6CB1C9D}"/>
              </a:ext>
            </a:extLst>
          </p:cNvPr>
          <p:cNvSpPr/>
          <p:nvPr/>
        </p:nvSpPr>
        <p:spPr>
          <a:xfrm>
            <a:off x="6121308" y="2948050"/>
            <a:ext cx="304091" cy="297851"/>
          </a:xfrm>
          <a:prstGeom prst="roundRect">
            <a:avLst>
              <a:gd name="adj" fmla="val 26802"/>
            </a:avLst>
          </a:prstGeom>
          <a:solidFill>
            <a:srgbClr val="B17ED8"/>
          </a:solidFill>
          <a:ln w="635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30" name="Rectangle: Rounded Corners 410">
            <a:extLst>
              <a:ext uri="{FF2B5EF4-FFF2-40B4-BE49-F238E27FC236}">
                <a16:creationId xmlns:a16="http://schemas.microsoft.com/office/drawing/2014/main" id="{A5E48613-9C1F-FDED-8DEC-386CFF9D0863}"/>
              </a:ext>
            </a:extLst>
          </p:cNvPr>
          <p:cNvSpPr/>
          <p:nvPr/>
        </p:nvSpPr>
        <p:spPr>
          <a:xfrm>
            <a:off x="6695702" y="2948050"/>
            <a:ext cx="304091" cy="297851"/>
          </a:xfrm>
          <a:prstGeom prst="roundRect">
            <a:avLst>
              <a:gd name="adj" fmla="val 26802"/>
            </a:avLst>
          </a:prstGeom>
          <a:solidFill>
            <a:srgbClr val="B17ED8"/>
          </a:solidFill>
          <a:ln w="635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31" name="Rectangle: Rounded Corners 411">
            <a:extLst>
              <a:ext uri="{FF2B5EF4-FFF2-40B4-BE49-F238E27FC236}">
                <a16:creationId xmlns:a16="http://schemas.microsoft.com/office/drawing/2014/main" id="{A7F1984A-FD38-A950-577F-C1B9B7E738EB}"/>
              </a:ext>
            </a:extLst>
          </p:cNvPr>
          <p:cNvSpPr/>
          <p:nvPr/>
        </p:nvSpPr>
        <p:spPr>
          <a:xfrm>
            <a:off x="7270094" y="2948050"/>
            <a:ext cx="304091" cy="297851"/>
          </a:xfrm>
          <a:prstGeom prst="roundRect">
            <a:avLst>
              <a:gd name="adj" fmla="val 26802"/>
            </a:avLst>
          </a:prstGeom>
          <a:solidFill>
            <a:srgbClr val="B17ED8"/>
          </a:solidFill>
          <a:ln w="635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52DD0C7B-3365-6B6A-E03E-3FAAD969CD93}"/>
              </a:ext>
            </a:extLst>
          </p:cNvPr>
          <p:cNvSpPr/>
          <p:nvPr/>
        </p:nvSpPr>
        <p:spPr>
          <a:xfrm>
            <a:off x="174098" y="2474653"/>
            <a:ext cx="7590661" cy="4225284"/>
          </a:xfrm>
          <a:custGeom>
            <a:avLst/>
            <a:gdLst>
              <a:gd name="connsiteX0" fmla="*/ 0 w 7590661"/>
              <a:gd name="connsiteY0" fmla="*/ 0 h 4225284"/>
              <a:gd name="connsiteX1" fmla="*/ 614153 w 7590661"/>
              <a:gd name="connsiteY1" fmla="*/ 0 h 4225284"/>
              <a:gd name="connsiteX2" fmla="*/ 1076494 w 7590661"/>
              <a:gd name="connsiteY2" fmla="*/ 0 h 4225284"/>
              <a:gd name="connsiteX3" fmla="*/ 1918367 w 7590661"/>
              <a:gd name="connsiteY3" fmla="*/ 0 h 4225284"/>
              <a:gd name="connsiteX4" fmla="*/ 2532521 w 7590661"/>
              <a:gd name="connsiteY4" fmla="*/ 0 h 4225284"/>
              <a:gd name="connsiteX5" fmla="*/ 3146674 w 7590661"/>
              <a:gd name="connsiteY5" fmla="*/ 0 h 4225284"/>
              <a:gd name="connsiteX6" fmla="*/ 3988547 w 7590661"/>
              <a:gd name="connsiteY6" fmla="*/ 0 h 4225284"/>
              <a:gd name="connsiteX7" fmla="*/ 4526794 w 7590661"/>
              <a:gd name="connsiteY7" fmla="*/ 0 h 4225284"/>
              <a:gd name="connsiteX8" fmla="*/ 5368668 w 7590661"/>
              <a:gd name="connsiteY8" fmla="*/ 0 h 4225284"/>
              <a:gd name="connsiteX9" fmla="*/ 6210541 w 7590661"/>
              <a:gd name="connsiteY9" fmla="*/ 0 h 4225284"/>
              <a:gd name="connsiteX10" fmla="*/ 6900601 w 7590661"/>
              <a:gd name="connsiteY10" fmla="*/ 0 h 4225284"/>
              <a:gd name="connsiteX11" fmla="*/ 7590661 w 7590661"/>
              <a:gd name="connsiteY11" fmla="*/ 0 h 4225284"/>
              <a:gd name="connsiteX12" fmla="*/ 7590661 w 7590661"/>
              <a:gd name="connsiteY12" fmla="*/ 561359 h 4225284"/>
              <a:gd name="connsiteX13" fmla="*/ 7590661 w 7590661"/>
              <a:gd name="connsiteY13" fmla="*/ 1038213 h 4225284"/>
              <a:gd name="connsiteX14" fmla="*/ 7590661 w 7590661"/>
              <a:gd name="connsiteY14" fmla="*/ 1641825 h 4225284"/>
              <a:gd name="connsiteX15" fmla="*/ 7590661 w 7590661"/>
              <a:gd name="connsiteY15" fmla="*/ 2245437 h 4225284"/>
              <a:gd name="connsiteX16" fmla="*/ 7590661 w 7590661"/>
              <a:gd name="connsiteY16" fmla="*/ 2849049 h 4225284"/>
              <a:gd name="connsiteX17" fmla="*/ 7590661 w 7590661"/>
              <a:gd name="connsiteY17" fmla="*/ 3494913 h 4225284"/>
              <a:gd name="connsiteX18" fmla="*/ 7590661 w 7590661"/>
              <a:gd name="connsiteY18" fmla="*/ 4225284 h 4225284"/>
              <a:gd name="connsiteX19" fmla="*/ 6824694 w 7590661"/>
              <a:gd name="connsiteY19" fmla="*/ 4225284 h 4225284"/>
              <a:gd name="connsiteX20" fmla="*/ 6286447 w 7590661"/>
              <a:gd name="connsiteY20" fmla="*/ 4225284 h 4225284"/>
              <a:gd name="connsiteX21" fmla="*/ 5444574 w 7590661"/>
              <a:gd name="connsiteY21" fmla="*/ 4225284 h 4225284"/>
              <a:gd name="connsiteX22" fmla="*/ 4754514 w 7590661"/>
              <a:gd name="connsiteY22" fmla="*/ 4225284 h 4225284"/>
              <a:gd name="connsiteX23" fmla="*/ 4216267 w 7590661"/>
              <a:gd name="connsiteY23" fmla="*/ 4225284 h 4225284"/>
              <a:gd name="connsiteX24" fmla="*/ 3526207 w 7590661"/>
              <a:gd name="connsiteY24" fmla="*/ 4225284 h 4225284"/>
              <a:gd name="connsiteX25" fmla="*/ 3063867 w 7590661"/>
              <a:gd name="connsiteY25" fmla="*/ 4225284 h 4225284"/>
              <a:gd name="connsiteX26" fmla="*/ 2601527 w 7590661"/>
              <a:gd name="connsiteY26" fmla="*/ 4225284 h 4225284"/>
              <a:gd name="connsiteX27" fmla="*/ 1911466 w 7590661"/>
              <a:gd name="connsiteY27" fmla="*/ 4225284 h 4225284"/>
              <a:gd name="connsiteX28" fmla="*/ 1373220 w 7590661"/>
              <a:gd name="connsiteY28" fmla="*/ 4225284 h 4225284"/>
              <a:gd name="connsiteX29" fmla="*/ 607253 w 7590661"/>
              <a:gd name="connsiteY29" fmla="*/ 4225284 h 4225284"/>
              <a:gd name="connsiteX30" fmla="*/ 0 w 7590661"/>
              <a:gd name="connsiteY30" fmla="*/ 4225284 h 4225284"/>
              <a:gd name="connsiteX31" fmla="*/ 0 w 7590661"/>
              <a:gd name="connsiteY31" fmla="*/ 3579419 h 4225284"/>
              <a:gd name="connsiteX32" fmla="*/ 0 w 7590661"/>
              <a:gd name="connsiteY32" fmla="*/ 2933554 h 4225284"/>
              <a:gd name="connsiteX33" fmla="*/ 0 w 7590661"/>
              <a:gd name="connsiteY33" fmla="*/ 2414448 h 4225284"/>
              <a:gd name="connsiteX34" fmla="*/ 0 w 7590661"/>
              <a:gd name="connsiteY34" fmla="*/ 1768583 h 4225284"/>
              <a:gd name="connsiteX35" fmla="*/ 0 w 7590661"/>
              <a:gd name="connsiteY35" fmla="*/ 1080465 h 4225284"/>
              <a:gd name="connsiteX36" fmla="*/ 0 w 7590661"/>
              <a:gd name="connsiteY36" fmla="*/ 519106 h 4225284"/>
              <a:gd name="connsiteX37" fmla="*/ 0 w 7590661"/>
              <a:gd name="connsiteY37" fmla="*/ 0 h 422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590661" h="4225284" extrusionOk="0">
                <a:moveTo>
                  <a:pt x="0" y="0"/>
                </a:moveTo>
                <a:cubicBezTo>
                  <a:pt x="151469" y="19471"/>
                  <a:pt x="412566" y="6227"/>
                  <a:pt x="614153" y="0"/>
                </a:cubicBezTo>
                <a:cubicBezTo>
                  <a:pt x="815740" y="-6227"/>
                  <a:pt x="852812" y="-2424"/>
                  <a:pt x="1076494" y="0"/>
                </a:cubicBezTo>
                <a:cubicBezTo>
                  <a:pt x="1300176" y="2424"/>
                  <a:pt x="1681657" y="-18732"/>
                  <a:pt x="1918367" y="0"/>
                </a:cubicBezTo>
                <a:cubicBezTo>
                  <a:pt x="2155077" y="18732"/>
                  <a:pt x="2254263" y="-27174"/>
                  <a:pt x="2532521" y="0"/>
                </a:cubicBezTo>
                <a:cubicBezTo>
                  <a:pt x="2810779" y="27174"/>
                  <a:pt x="2936551" y="-6740"/>
                  <a:pt x="3146674" y="0"/>
                </a:cubicBezTo>
                <a:cubicBezTo>
                  <a:pt x="3356797" y="6740"/>
                  <a:pt x="3813205" y="-16073"/>
                  <a:pt x="3988547" y="0"/>
                </a:cubicBezTo>
                <a:cubicBezTo>
                  <a:pt x="4163889" y="16073"/>
                  <a:pt x="4262097" y="23869"/>
                  <a:pt x="4526794" y="0"/>
                </a:cubicBezTo>
                <a:cubicBezTo>
                  <a:pt x="4791491" y="-23869"/>
                  <a:pt x="5059070" y="25306"/>
                  <a:pt x="5368668" y="0"/>
                </a:cubicBezTo>
                <a:cubicBezTo>
                  <a:pt x="5678266" y="-25306"/>
                  <a:pt x="5987566" y="8513"/>
                  <a:pt x="6210541" y="0"/>
                </a:cubicBezTo>
                <a:cubicBezTo>
                  <a:pt x="6433516" y="-8513"/>
                  <a:pt x="6637819" y="-6422"/>
                  <a:pt x="6900601" y="0"/>
                </a:cubicBezTo>
                <a:cubicBezTo>
                  <a:pt x="7163383" y="6422"/>
                  <a:pt x="7335720" y="-22602"/>
                  <a:pt x="7590661" y="0"/>
                </a:cubicBezTo>
                <a:cubicBezTo>
                  <a:pt x="7598347" y="233369"/>
                  <a:pt x="7611333" y="383159"/>
                  <a:pt x="7590661" y="561359"/>
                </a:cubicBezTo>
                <a:cubicBezTo>
                  <a:pt x="7569989" y="739559"/>
                  <a:pt x="7574215" y="929400"/>
                  <a:pt x="7590661" y="1038213"/>
                </a:cubicBezTo>
                <a:cubicBezTo>
                  <a:pt x="7607107" y="1147026"/>
                  <a:pt x="7616559" y="1450594"/>
                  <a:pt x="7590661" y="1641825"/>
                </a:cubicBezTo>
                <a:cubicBezTo>
                  <a:pt x="7564763" y="1833056"/>
                  <a:pt x="7601793" y="2075947"/>
                  <a:pt x="7590661" y="2245437"/>
                </a:cubicBezTo>
                <a:cubicBezTo>
                  <a:pt x="7579529" y="2414927"/>
                  <a:pt x="7595664" y="2717102"/>
                  <a:pt x="7590661" y="2849049"/>
                </a:cubicBezTo>
                <a:cubicBezTo>
                  <a:pt x="7585658" y="2980996"/>
                  <a:pt x="7617972" y="3259244"/>
                  <a:pt x="7590661" y="3494913"/>
                </a:cubicBezTo>
                <a:cubicBezTo>
                  <a:pt x="7563350" y="3730582"/>
                  <a:pt x="7619277" y="3993063"/>
                  <a:pt x="7590661" y="4225284"/>
                </a:cubicBezTo>
                <a:cubicBezTo>
                  <a:pt x="7229623" y="4197813"/>
                  <a:pt x="6984162" y="4226007"/>
                  <a:pt x="6824694" y="4225284"/>
                </a:cubicBezTo>
                <a:cubicBezTo>
                  <a:pt x="6665226" y="4224561"/>
                  <a:pt x="6450885" y="4244923"/>
                  <a:pt x="6286447" y="4225284"/>
                </a:cubicBezTo>
                <a:cubicBezTo>
                  <a:pt x="6122009" y="4205645"/>
                  <a:pt x="5790295" y="4214458"/>
                  <a:pt x="5444574" y="4225284"/>
                </a:cubicBezTo>
                <a:cubicBezTo>
                  <a:pt x="5098853" y="4236110"/>
                  <a:pt x="4901275" y="4200562"/>
                  <a:pt x="4754514" y="4225284"/>
                </a:cubicBezTo>
                <a:cubicBezTo>
                  <a:pt x="4607753" y="4250006"/>
                  <a:pt x="4326262" y="4200599"/>
                  <a:pt x="4216267" y="4225284"/>
                </a:cubicBezTo>
                <a:cubicBezTo>
                  <a:pt x="4106272" y="4249969"/>
                  <a:pt x="3694135" y="4242973"/>
                  <a:pt x="3526207" y="4225284"/>
                </a:cubicBezTo>
                <a:cubicBezTo>
                  <a:pt x="3358279" y="4207595"/>
                  <a:pt x="3227771" y="4230921"/>
                  <a:pt x="3063867" y="4225284"/>
                </a:cubicBezTo>
                <a:cubicBezTo>
                  <a:pt x="2899963" y="4219647"/>
                  <a:pt x="2807530" y="4205931"/>
                  <a:pt x="2601527" y="4225284"/>
                </a:cubicBezTo>
                <a:cubicBezTo>
                  <a:pt x="2395524" y="4244637"/>
                  <a:pt x="2092325" y="4256687"/>
                  <a:pt x="1911466" y="4225284"/>
                </a:cubicBezTo>
                <a:cubicBezTo>
                  <a:pt x="1730607" y="4193881"/>
                  <a:pt x="1571477" y="4213960"/>
                  <a:pt x="1373220" y="4225284"/>
                </a:cubicBezTo>
                <a:cubicBezTo>
                  <a:pt x="1174963" y="4236608"/>
                  <a:pt x="765289" y="4250828"/>
                  <a:pt x="607253" y="4225284"/>
                </a:cubicBezTo>
                <a:cubicBezTo>
                  <a:pt x="449217" y="4199740"/>
                  <a:pt x="244330" y="4204040"/>
                  <a:pt x="0" y="4225284"/>
                </a:cubicBezTo>
                <a:cubicBezTo>
                  <a:pt x="-7406" y="4074470"/>
                  <a:pt x="-8501" y="3761650"/>
                  <a:pt x="0" y="3579419"/>
                </a:cubicBezTo>
                <a:cubicBezTo>
                  <a:pt x="8501" y="3397189"/>
                  <a:pt x="-26354" y="3234815"/>
                  <a:pt x="0" y="2933554"/>
                </a:cubicBezTo>
                <a:cubicBezTo>
                  <a:pt x="26354" y="2632293"/>
                  <a:pt x="12223" y="2549050"/>
                  <a:pt x="0" y="2414448"/>
                </a:cubicBezTo>
                <a:cubicBezTo>
                  <a:pt x="-12223" y="2279846"/>
                  <a:pt x="-1680" y="2054078"/>
                  <a:pt x="0" y="1768583"/>
                </a:cubicBezTo>
                <a:cubicBezTo>
                  <a:pt x="1680" y="1483089"/>
                  <a:pt x="-30017" y="1253059"/>
                  <a:pt x="0" y="1080465"/>
                </a:cubicBezTo>
                <a:cubicBezTo>
                  <a:pt x="30017" y="907871"/>
                  <a:pt x="-21039" y="771683"/>
                  <a:pt x="0" y="519106"/>
                </a:cubicBezTo>
                <a:cubicBezTo>
                  <a:pt x="21039" y="266529"/>
                  <a:pt x="-23102" y="19457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bg1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61"/>
          </a:p>
        </p:txBody>
      </p: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32D38705-5929-9E9D-4B71-2ECBB0E94B43}"/>
              </a:ext>
            </a:extLst>
          </p:cNvPr>
          <p:cNvCxnSpPr>
            <a:cxnSpLocks/>
            <a:stCxn id="231" idx="0"/>
            <a:endCxn id="225" idx="2"/>
          </p:cNvCxnSpPr>
          <p:nvPr/>
        </p:nvCxnSpPr>
        <p:spPr>
          <a:xfrm flipV="1">
            <a:off x="1667002" y="5891727"/>
            <a:ext cx="609" cy="15579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63A9F2A-F825-6BA0-95E4-12C4189C9BF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7916" y="61974"/>
            <a:ext cx="6166114" cy="2079814"/>
          </a:xfrm>
          <a:prstGeom prst="rect">
            <a:avLst/>
          </a:prstGeom>
        </p:spPr>
      </p:pic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9C91D688-6EF9-0715-403D-EF28A059F7C6}"/>
              </a:ext>
            </a:extLst>
          </p:cNvPr>
          <p:cNvSpPr/>
          <p:nvPr/>
        </p:nvSpPr>
        <p:spPr>
          <a:xfrm rot="20680962">
            <a:off x="6550889" y="501517"/>
            <a:ext cx="1122793" cy="186856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9A8AF-CE8F-3354-1599-8BD2508CC0FC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r="8514"/>
          <a:stretch/>
        </p:blipFill>
        <p:spPr>
          <a:xfrm>
            <a:off x="7886224" y="363890"/>
            <a:ext cx="4202669" cy="6333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5" name="Rounded Rectangle 34">
            <a:extLst>
              <a:ext uri="{FF2B5EF4-FFF2-40B4-BE49-F238E27FC236}">
                <a16:creationId xmlns:a16="http://schemas.microsoft.com/office/drawing/2014/main" id="{C171CBD0-89C9-9760-D06A-54801F248B30}"/>
              </a:ext>
            </a:extLst>
          </p:cNvPr>
          <p:cNvSpPr/>
          <p:nvPr/>
        </p:nvSpPr>
        <p:spPr>
          <a:xfrm>
            <a:off x="103107" y="88553"/>
            <a:ext cx="6428081" cy="2168000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3609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0B415A79-4A9A-71B9-9D52-DB58B525ABD9}"/>
              </a:ext>
            </a:extLst>
          </p:cNvPr>
          <p:cNvSpPr/>
          <p:nvPr/>
        </p:nvSpPr>
        <p:spPr>
          <a:xfrm rot="1353389">
            <a:off x="1543180" y="2178957"/>
            <a:ext cx="1817710" cy="201796"/>
          </a:xfrm>
          <a:prstGeom prst="leftRightArrow">
            <a:avLst/>
          </a:prstGeom>
          <a:solidFill>
            <a:srgbClr val="C0000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Left-Right Arrow 309">
            <a:extLst>
              <a:ext uri="{FF2B5EF4-FFF2-40B4-BE49-F238E27FC236}">
                <a16:creationId xmlns:a16="http://schemas.microsoft.com/office/drawing/2014/main" id="{6B0B5E52-1500-39AE-073A-32C0085274E6}"/>
              </a:ext>
            </a:extLst>
          </p:cNvPr>
          <p:cNvSpPr/>
          <p:nvPr/>
        </p:nvSpPr>
        <p:spPr>
          <a:xfrm rot="2903554">
            <a:off x="3971145" y="2156039"/>
            <a:ext cx="1817710" cy="201796"/>
          </a:xfrm>
          <a:prstGeom prst="leftRightArrow">
            <a:avLst/>
          </a:prstGeom>
          <a:solidFill>
            <a:srgbClr val="C0000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9BB569D-510B-79C0-61E4-22E201B84DA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3106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48"/>
    </mc:Choice>
    <mc:Fallback>
      <p:transition spd="slow" advTm="65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89" grpId="0" animBg="1"/>
      <p:bldP spid="386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42" grpId="0"/>
      <p:bldP spid="243" grpId="0"/>
      <p:bldP spid="246" grpId="0" animBg="1"/>
      <p:bldP spid="247" grpId="0" animBg="1"/>
      <p:bldP spid="249" grpId="0"/>
      <p:bldP spid="250" grpId="0" animBg="1"/>
      <p:bldP spid="251" grpId="0"/>
      <p:bldP spid="252" grpId="0" animBg="1"/>
      <p:bldP spid="253" grpId="0" animBg="1"/>
      <p:bldP spid="257" grpId="0" animBg="1"/>
      <p:bldP spid="262" grpId="0" animBg="1"/>
      <p:bldP spid="263" grpId="0" animBg="1"/>
      <p:bldP spid="264" grpId="0"/>
      <p:bldP spid="274" grpId="0" animBg="1"/>
      <p:bldP spid="275" grpId="0" animBg="1"/>
      <p:bldP spid="276" grpId="0" animBg="1"/>
      <p:bldP spid="277" grpId="0" animBg="1"/>
      <p:bldP spid="278" grpId="0" animBg="1"/>
      <p:bldP spid="298" grpId="0" animBg="1"/>
      <p:bldP spid="301" grpId="1"/>
      <p:bldP spid="302" grpId="0"/>
      <p:bldP spid="328" grpId="0" animBg="1"/>
      <p:bldP spid="329" grpId="0" animBg="1"/>
      <p:bldP spid="330" grpId="0" animBg="1"/>
      <p:bldP spid="331" grpId="0" animBg="1"/>
      <p:bldP spid="9" grpId="0" animBg="1"/>
      <p:bldP spid="3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55BCD5-86C9-A766-BD96-F071DA0B1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022" y="1408815"/>
            <a:ext cx="1774121" cy="5087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556C49-62BC-2887-D9A4-261FFE16F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7801" y="1447413"/>
            <a:ext cx="2039540" cy="5043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D1492-E5DC-117D-8C41-1BA3829F47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29"/>
          <a:stretch/>
        </p:blipFill>
        <p:spPr>
          <a:xfrm>
            <a:off x="4657341" y="1419893"/>
            <a:ext cx="1369007" cy="5043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D76A71-8EB3-206F-5468-3F9A291870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6348" y="1430971"/>
            <a:ext cx="1396946" cy="5000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27FBAB-05EC-313A-0887-58F4AFD28E4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41"/>
          <a:stretch/>
        </p:blipFill>
        <p:spPr>
          <a:xfrm>
            <a:off x="7285229" y="1452675"/>
            <a:ext cx="1480762" cy="5000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2DCE99-3537-39B2-18E9-B212EF4DD96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63"/>
          <a:stretch/>
        </p:blipFill>
        <p:spPr>
          <a:xfrm>
            <a:off x="8757736" y="1441821"/>
            <a:ext cx="2360838" cy="504392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2EBB361-5071-22C0-BB36-C7A90EFB8518}"/>
              </a:ext>
            </a:extLst>
          </p:cNvPr>
          <p:cNvSpPr txBox="1">
            <a:spLocks/>
          </p:cNvSpPr>
          <p:nvPr/>
        </p:nvSpPr>
        <p:spPr>
          <a:xfrm>
            <a:off x="4400060" y="164485"/>
            <a:ext cx="3391880" cy="1226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Evaluation</a:t>
            </a:r>
            <a:endParaRPr lang="en-US" sz="4800" b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D8E219-10D2-2515-7997-EB72A13C1D07}"/>
              </a:ext>
            </a:extLst>
          </p:cNvPr>
          <p:cNvSpPr/>
          <p:nvPr/>
        </p:nvSpPr>
        <p:spPr>
          <a:xfrm>
            <a:off x="1248794" y="5029200"/>
            <a:ext cx="1299357" cy="1241347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079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EACFB5-C4EB-FBF3-4545-DD2D51BB355E}"/>
              </a:ext>
            </a:extLst>
          </p:cNvPr>
          <p:cNvSpPr txBox="1"/>
          <p:nvPr/>
        </p:nvSpPr>
        <p:spPr>
          <a:xfrm>
            <a:off x="275513" y="6362766"/>
            <a:ext cx="379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5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different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query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sets: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Q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0A0FB6-D459-32D5-707E-2C086DA028D6}"/>
              </a:ext>
            </a:extLst>
          </p:cNvPr>
          <p:cNvSpPr txBox="1"/>
          <p:nvPr/>
        </p:nvSpPr>
        <p:spPr>
          <a:xfrm>
            <a:off x="3522915" y="1083137"/>
            <a:ext cx="116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1/8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size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969334C-F267-3F9E-644E-03811086404F}"/>
              </a:ext>
            </a:extLst>
          </p:cNvPr>
          <p:cNvSpPr/>
          <p:nvPr/>
        </p:nvSpPr>
        <p:spPr>
          <a:xfrm>
            <a:off x="10228327" y="1499082"/>
            <a:ext cx="730195" cy="4771465"/>
          </a:xfrm>
          <a:prstGeom prst="roundRect">
            <a:avLst/>
          </a:prstGeom>
          <a:solidFill>
            <a:srgbClr val="7030A0">
              <a:alpha val="2079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BBF4AD9-9262-13B6-B936-99AF91187717}"/>
              </a:ext>
            </a:extLst>
          </p:cNvPr>
          <p:cNvSpPr/>
          <p:nvPr/>
        </p:nvSpPr>
        <p:spPr>
          <a:xfrm>
            <a:off x="3609840" y="1499082"/>
            <a:ext cx="1001781" cy="4771465"/>
          </a:xfrm>
          <a:prstGeom prst="roundRect">
            <a:avLst/>
          </a:prstGeom>
          <a:solidFill>
            <a:srgbClr val="FF0000">
              <a:alpha val="2079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AA87EB-8201-A677-A853-6ED94841B3D2}"/>
              </a:ext>
            </a:extLst>
          </p:cNvPr>
          <p:cNvSpPr/>
          <p:nvPr/>
        </p:nvSpPr>
        <p:spPr>
          <a:xfrm>
            <a:off x="8791322" y="1499082"/>
            <a:ext cx="1233550" cy="4771465"/>
          </a:xfrm>
          <a:prstGeom prst="roundRect">
            <a:avLst/>
          </a:prstGeom>
          <a:solidFill>
            <a:srgbClr val="00B0F0">
              <a:alpha val="2079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48C639D-5D73-7298-C766-1E014C45F1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5477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432"/>
    </mc:Choice>
    <mc:Fallback>
      <p:transition spd="slow" advTm="194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" grpId="0" animBg="1"/>
      <p:bldP spid="15" grpId="0"/>
      <p:bldP spid="16" grpId="0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A69D89-2694-5E46-CFAB-18C15344A9DD}"/>
              </a:ext>
            </a:extLst>
          </p:cNvPr>
          <p:cNvSpPr txBox="1">
            <a:spLocks/>
          </p:cNvSpPr>
          <p:nvPr/>
        </p:nvSpPr>
        <p:spPr>
          <a:xfrm>
            <a:off x="4400060" y="164485"/>
            <a:ext cx="3391880" cy="1226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Analysis</a:t>
            </a:r>
            <a:endParaRPr lang="en-US" sz="4800" b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49746-D9A5-5E08-869A-F791F3547787}"/>
              </a:ext>
            </a:extLst>
          </p:cNvPr>
          <p:cNvSpPr txBox="1"/>
          <p:nvPr/>
        </p:nvSpPr>
        <p:spPr>
          <a:xfrm>
            <a:off x="6187440" y="3566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F4096-B783-6EF5-D8CE-314EF68B65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70"/>
          <a:stretch/>
        </p:blipFill>
        <p:spPr>
          <a:xfrm>
            <a:off x="191769" y="1234440"/>
            <a:ext cx="7836335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5A06-EAB3-5BE2-A04B-3E0BA91349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802" b="11138"/>
          <a:stretch/>
        </p:blipFill>
        <p:spPr>
          <a:xfrm>
            <a:off x="4063710" y="2486424"/>
            <a:ext cx="7836335" cy="42070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CD993A3-B324-4EEE-20E1-9BA2D34F80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476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90"/>
    </mc:Choice>
    <mc:Fallback>
      <p:transition spd="slow" advTm="30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2|4|9.8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37.6|1.8|2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5.2|1.3|0.7|1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5|3.6|7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4.1|10.2|2.9|6.9|4.7|10|7.4|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6|4.6|0.7|0.8|2|1.9|6.1|0.9|5.5|2.8|0.5|1|2.6|5.9|0.9|1.4|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5.8|4.6|1.8|9.6|5.9|1|26.5|58.9|38.1|5.6|1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4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1489</Words>
  <Application>Microsoft Macintosh PowerPoint</Application>
  <PresentationFormat>Widescreen</PresentationFormat>
  <Paragraphs>145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Book Antiqua</vt:lpstr>
      <vt:lpstr>Calibri</vt:lpstr>
      <vt:lpstr>Calibri Light</vt:lpstr>
      <vt:lpstr>Cambria Math</vt:lpstr>
      <vt:lpstr>Consolas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Yuchen Lin</dc:creator>
  <cp:lastModifiedBy>Yuchen Lin</cp:lastModifiedBy>
  <cp:revision>309</cp:revision>
  <dcterms:created xsi:type="dcterms:W3CDTF">2022-04-27T07:36:20Z</dcterms:created>
  <dcterms:modified xsi:type="dcterms:W3CDTF">2022-05-01T01:56:58Z</dcterms:modified>
</cp:coreProperties>
</file>